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715000" cx="9144000"/>
  <p:notesSz cx="6858000" cy="9144000"/>
  <p:embeddedFontLst>
    <p:embeddedFont>
      <p:font typeface="Corbel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Corbel-bold.fntdata"/><Relationship Id="rId41" Type="http://schemas.openxmlformats.org/officeDocument/2006/relationships/font" Target="fonts/Corbel-regular.fntdata"/><Relationship Id="rId22" Type="http://schemas.openxmlformats.org/officeDocument/2006/relationships/slide" Target="slides/slide18.xml"/><Relationship Id="rId44" Type="http://schemas.openxmlformats.org/officeDocument/2006/relationships/font" Target="fonts/Corbel-boldItalic.fntdata"/><Relationship Id="rId21" Type="http://schemas.openxmlformats.org/officeDocument/2006/relationships/slide" Target="slides/slide17.xml"/><Relationship Id="rId43" Type="http://schemas.openxmlformats.org/officeDocument/2006/relationships/font" Target="fonts/Corbel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e8be2d339_0_75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4e8be2d339_0_75:notes"/>
          <p:cNvSpPr/>
          <p:nvPr>
            <p:ph idx="2" type="sldImg"/>
          </p:nvPr>
        </p:nvSpPr>
        <p:spPr>
          <a:xfrm>
            <a:off x="426827" y="686202"/>
            <a:ext cx="60045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f1218c94_0_1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f1218c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e8be2d339_0_25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e8be2d33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7a30746a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7a3074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f75e27b09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f75e27b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f1218c94_0_8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f1218c9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7a30746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37a3074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d5f1cf7b_0_1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d5f1cf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b88ded78_0_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b88ded7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d5f1cf7b_0_6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d5f1cf7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b88ded78_0_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b88ded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ee307dba3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ee307db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b88ded78_0_2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b88ded7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129b9e62d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129b9e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f1218c94_0_5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f1218c9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19cd6e397_0_14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19cd6e39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3101a10e2e_1_9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3101a10e2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19cd6e397_0_4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19cd6e3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3101a10e2e_1_18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3101a10e2e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3101a10e2e_1_27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3101a10e2e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3101a10e2e_1_28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3101a10e2e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3101a10e2e_1_29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3101a10e2e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e8be2d339_0_24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e8be2d33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3101a10e2e_1_50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3101a10e2e_1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1d7ca9963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1d7ca9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f00d9d3049_0_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f00d9d30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3101a10e2e_1_49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3101a10e2e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f00d9d3049_0_3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f00d9d304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3101a10e2e_1_29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3101a10e2e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3101a10e2e_1_70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3101a10e2e_1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d5f1cf7b_0_7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d5f1cf7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5a5e61f0_0_5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5a5e61f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d5f1cf7b_0_8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d5f1cf7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d5f1cf7b_0_7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d5f1cf7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5a5e61f0_0_8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b5a5e61f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f1218c94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f1218c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0" type="dt"/>
          </p:nvPr>
        </p:nvSpPr>
        <p:spPr>
          <a:xfrm>
            <a:off x="22860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" y="249893"/>
            <a:ext cx="1113530" cy="6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hoto">
  <p:cSld name="Title and photo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>
            <p:ph idx="2" type="pic"/>
          </p:nvPr>
        </p:nvSpPr>
        <p:spPr>
          <a:xfrm>
            <a:off x="628650" y="1539875"/>
            <a:ext cx="78867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 slide" showMasterSp="0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title slide" showMasterSp="0">
  <p:cSld name="Module 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890755.jpg" id="79" name="Google Shape;7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000" y="1481668"/>
            <a:ext cx="5080000" cy="4233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Clogo.eps" id="80" name="Google Shape;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091" y="251354"/>
            <a:ext cx="1004887" cy="534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nsikuva.jpg" id="81" name="Google Shape;8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Clogo.eps" id="82" name="Google Shape;8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203" y="137199"/>
            <a:ext cx="1177925" cy="7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ctrTitle"/>
          </p:nvPr>
        </p:nvSpPr>
        <p:spPr>
          <a:xfrm>
            <a:off x="2382578" y="4123172"/>
            <a:ext cx="77724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sz="3556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+ PRAC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228600" y="1447614"/>
            <a:ext cx="45567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22860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1" y="249893"/>
            <a:ext cx="1110996" cy="63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7942" y="142625"/>
            <a:ext cx="1076504" cy="733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 type="secHead">
  <p:cSld name="SECTION_HEADER">
    <p:bg>
      <p:bgPr>
        <a:solidFill>
          <a:srgbClr val="0082BB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278511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291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de">
  <p:cSld name="Title + co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673100" y="1498600"/>
            <a:ext cx="6191400" cy="3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de and text">
  <p:cSld name="Title, code and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673100" y="1498600"/>
            <a:ext cx="39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4633100" y="1504950"/>
            <a:ext cx="39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5479" y="0"/>
            <a:ext cx="1114669" cy="778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rbel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2686050" y="5296959"/>
            <a:ext cx="355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4779128"/>
            <a:ext cx="424500" cy="936000"/>
          </a:xfrm>
          <a:prstGeom prst="rect">
            <a:avLst/>
          </a:prstGeom>
          <a:solidFill>
            <a:srgbClr val="0082BB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610600" y="5455920"/>
            <a:ext cx="289500" cy="258900"/>
          </a:xfrm>
          <a:prstGeom prst="rect">
            <a:avLst/>
          </a:prstGeom>
          <a:solidFill>
            <a:srgbClr val="0082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7543800" y="4953000"/>
            <a:ext cx="1066800" cy="503100"/>
          </a:xfrm>
          <a:prstGeom prst="rect">
            <a:avLst/>
          </a:prstGeom>
          <a:solidFill>
            <a:srgbClr val="0082BB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610600" y="4450874"/>
            <a:ext cx="533400" cy="503100"/>
          </a:xfrm>
          <a:prstGeom prst="rect">
            <a:avLst/>
          </a:prstGeom>
          <a:solidFill>
            <a:srgbClr val="0082BB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hyperlink" Target="https://creativecommons.org/licenses/by-sa/4.0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hyperlink" Target="http://karpathy.github.io/2015/05/21/rnn-effectivenes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hyperlink" Target="https://creativecommons.org/licenses/by-sa/4.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github.com/oxford-cs-deepnlp-2017/lectures/blob/master/Lecture%204%20-%20Language%20Modelling%20and%20RNNs%20Part%202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hyperlink" Target="https://devblogs.nvidia.com/introduction-neural-machine-translation-gpus-part-2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hyperlink" Target="https://arxiv.org/abs/1409.0473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1706.03762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ai.googleblog.com/2017/08/transformer-novel-neural-network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hyperlink" Target="https://jalammar.github.io/illustrated-transformer/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hyperlink" Target="https://jalammar.github.io/illustrated-transformer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hyperlink" Target="https://arxiv.org/abs/1706.03762" TargetMode="External"/><Relationship Id="rId5" Type="http://schemas.openxmlformats.org/officeDocument/2006/relationships/image" Target="../media/image39.png"/><Relationship Id="rId6" Type="http://schemas.openxmlformats.org/officeDocument/2006/relationships/hyperlink" Target="https://jalammar.github.io/illustrated-gpt2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hyperlink" Target="https://jalammar.github.io/illustrated-gpt2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eloper.nvidia.com/blog/using-deepspeed-and-megatron-to-train-megatron-turing-nlg-530b-the-worlds-largest-and-most-powerful-generative-language-model/" TargetMode="External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hyperlink" Target="https://developer.nvidia.com/blog/using-deepspeed-and-megatron-to-train-megatron-turing-nlg-530b-the-worlds-largest-and-most-powerful-generative-language-model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hyperlink" Target="https://arxiv.org/abs/2005.14165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i.googleblog.com/2020/12/transformers-for-image-recognition-at.html" TargetMode="External"/><Relationship Id="rId4" Type="http://schemas.openxmlformats.org/officeDocument/2006/relationships/image" Target="../media/image3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hyperlink" Target="http://commons.wikimedia.org/w/index.php?title=File:Spike-waves.png" TargetMode="External"/><Relationship Id="rId5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14.png"/><Relationship Id="rId5" Type="http://schemas.openxmlformats.org/officeDocument/2006/relationships/hyperlink" Target="https://www.tensorflow.org/tutorials/word2vec" TargetMode="External"/><Relationship Id="rId6" Type="http://schemas.openxmlformats.org/officeDocument/2006/relationships/hyperlink" Target="http://wiki.fast.ai/index.php/Lesson_5_Not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llennlp.org/elmo" TargetMode="External"/><Relationship Id="rId4" Type="http://schemas.openxmlformats.org/officeDocument/2006/relationships/hyperlink" Target="https://github.com/google-research/ber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>
            <a:off x="228600" y="1447625"/>
            <a:ext cx="47808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11"/>
              <a:t>Lecture 4: Text, </a:t>
            </a:r>
            <a:br>
              <a:rPr lang="en" sz="3111"/>
            </a:br>
            <a:r>
              <a:rPr lang="en" sz="3111"/>
              <a:t>recurrent neural networks,</a:t>
            </a:r>
            <a:endParaRPr sz="31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11"/>
              <a:t>and transformers</a:t>
            </a:r>
            <a:endParaRPr sz="3111"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Practical deep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sequence embedding</a:t>
            </a:r>
            <a:endParaRPr/>
          </a:p>
        </p:txBody>
      </p:sp>
      <p:sp>
        <p:nvSpPr>
          <p:cNvPr id="195" name="Google Shape;195;p24"/>
          <p:cNvSpPr txBox="1"/>
          <p:nvPr>
            <p:ph idx="4294967295" type="body"/>
          </p:nvPr>
        </p:nvSpPr>
        <p:spPr>
          <a:xfrm>
            <a:off x="311700" y="1536889"/>
            <a:ext cx="7284000" cy="21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usually a fixed-size matrix or sequence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 PyTorch:</a:t>
            </a:r>
            <a:br>
              <a:rPr lang="en" sz="2400"/>
            </a:br>
            <a:r>
              <a:rPr lang="en" sz="2400"/>
              <a:t>	</a:t>
            </a:r>
            <a: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torch.nn.Embedding(num_embeddings,</a:t>
            </a:r>
            <a:b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	                   embedding_dim)</a:t>
            </a:r>
            <a:b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800"/>
          </a:p>
        </p:txBody>
      </p:sp>
      <p:sp>
        <p:nvSpPr>
          <p:cNvPr id="196" name="Google Shape;196;p24"/>
          <p:cNvSpPr/>
          <p:nvPr/>
        </p:nvSpPr>
        <p:spPr>
          <a:xfrm>
            <a:off x="390075" y="4029556"/>
            <a:ext cx="10800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cleaned text</a:t>
            </a:r>
            <a:endParaRPr sz="1800"/>
          </a:p>
        </p:txBody>
      </p:sp>
      <p:sp>
        <p:nvSpPr>
          <p:cNvPr id="197" name="Google Shape;197;p24"/>
          <p:cNvSpPr/>
          <p:nvPr/>
        </p:nvSpPr>
        <p:spPr>
          <a:xfrm>
            <a:off x="2392650" y="4029556"/>
            <a:ext cx="9858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tokens</a:t>
            </a:r>
            <a:endParaRPr sz="1800"/>
          </a:p>
        </p:txBody>
      </p:sp>
      <p:sp>
        <p:nvSpPr>
          <p:cNvPr id="198" name="Google Shape;198;p24"/>
          <p:cNvSpPr/>
          <p:nvPr/>
        </p:nvSpPr>
        <p:spPr>
          <a:xfrm>
            <a:off x="4649800" y="4029556"/>
            <a:ext cx="12042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padding / truncate</a:t>
            </a:r>
            <a:endParaRPr sz="1800"/>
          </a:p>
        </p:txBody>
      </p:sp>
      <p:sp>
        <p:nvSpPr>
          <p:cNvPr id="199" name="Google Shape;199;p24"/>
          <p:cNvSpPr/>
          <p:nvPr/>
        </p:nvSpPr>
        <p:spPr>
          <a:xfrm>
            <a:off x="7408475" y="2680014"/>
            <a:ext cx="1431900" cy="8088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learned embedding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00" name="Google Shape;200;p24"/>
          <p:cNvCxnSpPr>
            <a:stCxn id="196" idx="3"/>
            <a:endCxn id="197" idx="1"/>
          </p:cNvCxnSpPr>
          <p:nvPr/>
        </p:nvCxnSpPr>
        <p:spPr>
          <a:xfrm>
            <a:off x="1470075" y="4433956"/>
            <a:ext cx="92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4"/>
          <p:cNvCxnSpPr>
            <a:stCxn id="197" idx="3"/>
            <a:endCxn id="198" idx="1"/>
          </p:cNvCxnSpPr>
          <p:nvPr/>
        </p:nvCxnSpPr>
        <p:spPr>
          <a:xfrm>
            <a:off x="3378450" y="4433956"/>
            <a:ext cx="12714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4"/>
          <p:cNvCxnSpPr>
            <a:stCxn id="199" idx="2"/>
            <a:endCxn id="203" idx="0"/>
          </p:cNvCxnSpPr>
          <p:nvPr/>
        </p:nvCxnSpPr>
        <p:spPr>
          <a:xfrm flipH="1">
            <a:off x="8111225" y="3488814"/>
            <a:ext cx="13200" cy="5604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4"/>
          <p:cNvSpPr txBox="1"/>
          <p:nvPr/>
        </p:nvSpPr>
        <p:spPr>
          <a:xfrm>
            <a:off x="358425" y="4906331"/>
            <a:ext cx="1143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cat is in the moon.</a:t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1926900" y="4868550"/>
            <a:ext cx="1917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[“the”, “cat”, “is”, “in”, “the”, “moon”]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7360500" y="4049292"/>
            <a:ext cx="15015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sequence embedding</a:t>
            </a:r>
            <a:endParaRPr sz="1800"/>
          </a:p>
        </p:txBody>
      </p:sp>
      <p:cxnSp>
        <p:nvCxnSpPr>
          <p:cNvPr id="206" name="Google Shape;206;p24"/>
          <p:cNvCxnSpPr>
            <a:stCxn id="198" idx="3"/>
            <a:endCxn id="203" idx="1"/>
          </p:cNvCxnSpPr>
          <p:nvPr/>
        </p:nvCxnSpPr>
        <p:spPr>
          <a:xfrm>
            <a:off x="5854000" y="4433956"/>
            <a:ext cx="1506600" cy="19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4"/>
          <p:cNvSpPr txBox="1"/>
          <p:nvPr/>
        </p:nvSpPr>
        <p:spPr>
          <a:xfrm>
            <a:off x="4126900" y="4868550"/>
            <a:ext cx="22500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[“the”, “cat”, “is”, “in”, “the”, “moon”, ∅, 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∅, ∅, ∅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7078500" y="4906333"/>
            <a:ext cx="2065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10 ×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/>
              <a:t> matrix</a:t>
            </a:r>
            <a:br>
              <a:rPr lang="en"/>
            </a:br>
            <a:r>
              <a:rPr lang="en"/>
              <a:t>or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sequence of length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1985850" y="5309227"/>
            <a:ext cx="17994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[ 3, 78, 16, 9, 3, 458 ]</a:t>
            </a:r>
            <a:endParaRPr sz="1200"/>
          </a:p>
        </p:txBody>
      </p:sp>
      <p:sp>
        <p:nvSpPr>
          <p:cNvPr id="210" name="Google Shape;210;p24"/>
          <p:cNvSpPr txBox="1"/>
          <p:nvPr/>
        </p:nvSpPr>
        <p:spPr>
          <a:xfrm>
            <a:off x="4080700" y="5309225"/>
            <a:ext cx="23424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[ 3, 78, 16, 9, 3, 458, 0, 0, 0, 0 ]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sequences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idx="4294967295" type="title"/>
          </p:nvPr>
        </p:nvSpPr>
        <p:spPr>
          <a:xfrm>
            <a:off x="311700" y="494475"/>
            <a:ext cx="53997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sequences</a:t>
            </a:r>
            <a:endParaRPr/>
          </a:p>
        </p:txBody>
      </p:sp>
      <p:sp>
        <p:nvSpPr>
          <p:cNvPr id="222" name="Google Shape;222;p26"/>
          <p:cNvSpPr txBox="1"/>
          <p:nvPr>
            <p:ph idx="4294967295" type="body"/>
          </p:nvPr>
        </p:nvSpPr>
        <p:spPr>
          <a:xfrm>
            <a:off x="311700" y="1361694"/>
            <a:ext cx="5399700" cy="435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first layers are usually vectorization and  embedding (if needed)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then there are three main approaches</a:t>
            </a:r>
            <a:br>
              <a:rPr lang="en" sz="2400"/>
            </a:br>
            <a:r>
              <a:rPr lang="en" sz="2400"/>
              <a:t>(that can also be combined):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(1. </a:t>
            </a:r>
            <a:r>
              <a:rPr lang="en" sz="2400"/>
              <a:t>convolutional layers)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2. recurrent layers</a:t>
            </a:r>
            <a:endParaRPr sz="2400"/>
          </a:p>
          <a:p>
            <a:pPr indent="-381000" lvl="1" marL="9144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3. </a:t>
            </a:r>
            <a:r>
              <a:rPr lang="en" sz="2400"/>
              <a:t>attention + </a:t>
            </a:r>
            <a:r>
              <a:rPr lang="en" sz="2400"/>
              <a:t>dense layers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" sz="2400"/>
              <a:t>last layers are often dense</a:t>
            </a:r>
            <a:endParaRPr sz="2400"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200" y="393489"/>
            <a:ext cx="3380600" cy="513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88" y="0"/>
            <a:ext cx="7117013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</a:t>
            </a:r>
            <a:r>
              <a:rPr b="1" lang="en"/>
              <a:t>1)</a:t>
            </a:r>
            <a:r>
              <a:rPr lang="en"/>
              <a:t> </a:t>
            </a:r>
            <a:r>
              <a:rPr lang="en"/>
              <a:t>CNNs for sequences</a:t>
            </a:r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6740370" y="-18276"/>
            <a:ext cx="2433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Convolutional layer</a:t>
            </a:r>
            <a:endParaRPr b="1" sz="18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35" name="Google Shape;235;p28"/>
          <p:cNvCxnSpPr>
            <a:endCxn id="236" idx="2"/>
          </p:cNvCxnSpPr>
          <p:nvPr/>
        </p:nvCxnSpPr>
        <p:spPr>
          <a:xfrm>
            <a:off x="7411725" y="571200"/>
            <a:ext cx="833100" cy="606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" name="Google Shape;237;p28"/>
          <p:cNvCxnSpPr>
            <a:endCxn id="238" idx="2"/>
          </p:cNvCxnSpPr>
          <p:nvPr/>
        </p:nvCxnSpPr>
        <p:spPr>
          <a:xfrm>
            <a:off x="7581525" y="543166"/>
            <a:ext cx="6633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" name="Google Shape;239;p28"/>
          <p:cNvCxnSpPr/>
          <p:nvPr/>
        </p:nvCxnSpPr>
        <p:spPr>
          <a:xfrm flipH="1" rot="10800000">
            <a:off x="7385104" y="530633"/>
            <a:ext cx="859500" cy="66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0" name="Google Shape;240;p28"/>
          <p:cNvCxnSpPr>
            <a:endCxn id="236" idx="2"/>
          </p:cNvCxnSpPr>
          <p:nvPr/>
        </p:nvCxnSpPr>
        <p:spPr>
          <a:xfrm flipH="1" rot="10800000">
            <a:off x="7392525" y="1178100"/>
            <a:ext cx="852300" cy="258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1" name="Google Shape;241;p28"/>
          <p:cNvCxnSpPr>
            <a:endCxn id="242" idx="2"/>
          </p:cNvCxnSpPr>
          <p:nvPr/>
        </p:nvCxnSpPr>
        <p:spPr>
          <a:xfrm>
            <a:off x="7392525" y="1204033"/>
            <a:ext cx="852300" cy="6090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3" name="Google Shape;243;p28"/>
          <p:cNvCxnSpPr>
            <a:endCxn id="236" idx="2"/>
          </p:cNvCxnSpPr>
          <p:nvPr/>
        </p:nvCxnSpPr>
        <p:spPr>
          <a:xfrm flipH="1" rot="10800000">
            <a:off x="7392525" y="1178100"/>
            <a:ext cx="852300" cy="647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p28"/>
          <p:cNvCxnSpPr>
            <a:endCxn id="242" idx="2"/>
          </p:cNvCxnSpPr>
          <p:nvPr/>
        </p:nvCxnSpPr>
        <p:spPr>
          <a:xfrm flipH="1" rot="10800000">
            <a:off x="7385325" y="1813033"/>
            <a:ext cx="859500" cy="2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p28"/>
          <p:cNvCxnSpPr>
            <a:endCxn id="246" idx="2"/>
          </p:cNvCxnSpPr>
          <p:nvPr/>
        </p:nvCxnSpPr>
        <p:spPr>
          <a:xfrm>
            <a:off x="7385243" y="1851266"/>
            <a:ext cx="852300" cy="596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7" name="Google Shape;247;p28"/>
          <p:cNvCxnSpPr>
            <a:endCxn id="242" idx="2"/>
          </p:cNvCxnSpPr>
          <p:nvPr/>
        </p:nvCxnSpPr>
        <p:spPr>
          <a:xfrm flipH="1" rot="10800000">
            <a:off x="7411725" y="1813033"/>
            <a:ext cx="833100" cy="653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8" name="Google Shape;248;p28"/>
          <p:cNvCxnSpPr>
            <a:endCxn id="246" idx="2"/>
          </p:cNvCxnSpPr>
          <p:nvPr/>
        </p:nvCxnSpPr>
        <p:spPr>
          <a:xfrm flipH="1" rot="10800000">
            <a:off x="7351043" y="2447966"/>
            <a:ext cx="886500" cy="18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8" name="Google Shape;238;p28"/>
          <p:cNvSpPr/>
          <p:nvPr/>
        </p:nvSpPr>
        <p:spPr>
          <a:xfrm>
            <a:off x="8244825" y="331216"/>
            <a:ext cx="378600" cy="4239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8244825" y="966150"/>
            <a:ext cx="378600" cy="4239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8244825" y="1601083"/>
            <a:ext cx="378600" cy="4239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8237543" y="2236016"/>
            <a:ext cx="378600" cy="4239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7203048" y="331217"/>
            <a:ext cx="378600" cy="4239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7203048" y="966150"/>
            <a:ext cx="378600" cy="4239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7203048" y="1601083"/>
            <a:ext cx="378600" cy="4239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7195767" y="2236017"/>
            <a:ext cx="378600" cy="4239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8244399" y="970311"/>
            <a:ext cx="378600" cy="423900"/>
          </a:xfrm>
          <a:prstGeom prst="ellipse">
            <a:avLst/>
          </a:prstGeom>
          <a:solidFill>
            <a:srgbClr val="4472C4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7203048" y="333532"/>
            <a:ext cx="378600" cy="423900"/>
          </a:xfrm>
          <a:prstGeom prst="ellipse">
            <a:avLst/>
          </a:prstGeom>
          <a:solidFill>
            <a:srgbClr val="4472C4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7203048" y="968465"/>
            <a:ext cx="378600" cy="423900"/>
          </a:xfrm>
          <a:prstGeom prst="ellipse">
            <a:avLst/>
          </a:prstGeom>
          <a:solidFill>
            <a:srgbClr val="4472C4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7203048" y="1603398"/>
            <a:ext cx="378600" cy="423900"/>
          </a:xfrm>
          <a:prstGeom prst="ellipse">
            <a:avLst/>
          </a:prstGeom>
          <a:solidFill>
            <a:srgbClr val="4472C4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8244399" y="1606603"/>
            <a:ext cx="378600" cy="4239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8"/>
          <p:cNvSpPr/>
          <p:nvPr/>
        </p:nvSpPr>
        <p:spPr>
          <a:xfrm>
            <a:off x="7203048" y="2239690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311700" y="1511500"/>
            <a:ext cx="7898400" cy="420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 fixed-length embedded sequence is a matrix</a:t>
            </a:r>
            <a:endParaRPr sz="2400"/>
          </a:p>
          <a:p>
            <a:pPr indent="-368300" lvl="1" marL="914400" rtl="0" algn="l">
              <a:spcBef>
                <a:spcPts val="375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can be considered as an image ⇒ CNNs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1D convolution</a:t>
            </a:r>
            <a:endParaRPr sz="2400"/>
          </a:p>
          <a:p>
            <a:pPr indent="-368300" lvl="1" marL="914400" rtl="0" algn="l">
              <a:spcBef>
                <a:spcPts val="375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as we want to process the full embedding each time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simple and cheap approach for simple tasks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 tf.keras:</a:t>
            </a:r>
            <a:br>
              <a:rPr lang="en" sz="2400"/>
            </a:br>
            <a:r>
              <a:rPr lang="en" sz="2400"/>
              <a:t>	</a:t>
            </a:r>
            <a: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layers.Conv1D(filters, kernel_size,</a:t>
            </a:r>
            <a:b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              		padding, activation)</a:t>
            </a:r>
            <a:b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	layers.MaxPooling1D(pool_size)</a:t>
            </a:r>
            <a:b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	layers.GlobalMaxPooling1D()</a:t>
            </a:r>
            <a:br>
              <a:rPr lang="en" sz="24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863" y="1682963"/>
            <a:ext cx="6902276" cy="33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/>
          <p:nvPr/>
        </p:nvSpPr>
        <p:spPr>
          <a:xfrm>
            <a:off x="760650" y="3420000"/>
            <a:ext cx="11205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tokens</a:t>
            </a:r>
            <a:endParaRPr sz="2400"/>
          </a:p>
        </p:txBody>
      </p:sp>
      <p:sp>
        <p:nvSpPr>
          <p:cNvPr id="267" name="Google Shape;267;p29"/>
          <p:cNvSpPr txBox="1"/>
          <p:nvPr/>
        </p:nvSpPr>
        <p:spPr>
          <a:xfrm>
            <a:off x="2117025" y="4007994"/>
            <a:ext cx="18084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embedding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88" y="3225333"/>
            <a:ext cx="7186435" cy="23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>
            <p:ph type="title"/>
          </p:nvPr>
        </p:nvSpPr>
        <p:spPr>
          <a:xfrm>
            <a:off x="311700" y="325139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(2) </a:t>
            </a:r>
            <a:r>
              <a:rPr lang="en"/>
              <a:t>Recurrent neural networks</a:t>
            </a:r>
            <a:endParaRPr/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311700" y="961150"/>
            <a:ext cx="8764500" cy="26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MLPs and CNNs expect fixed-sized parallel input, not sequences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RNNs have memory and recurrent connections, i.e. loops</a:t>
            </a:r>
            <a:endParaRPr sz="2400"/>
          </a:p>
          <a:p>
            <a:pPr indent="-196850" lvl="1" marL="514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last output contains a representation of the whole sequence</a:t>
            </a:r>
            <a:endParaRPr sz="22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learning by </a:t>
            </a:r>
            <a:r>
              <a:rPr i="1" lang="en" sz="2400"/>
              <a:t>backpropagation through time</a:t>
            </a:r>
            <a:endParaRPr i="1" sz="2400"/>
          </a:p>
          <a:p>
            <a:pPr indent="-209550" lvl="1" marL="514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200"/>
              <a:t>can be tricky: vanishing or exploding gradients!</a:t>
            </a:r>
            <a:endParaRPr sz="2200"/>
          </a:p>
        </p:txBody>
      </p:sp>
      <p:sp>
        <p:nvSpPr>
          <p:cNvPr id="275" name="Google Shape;275;p30"/>
          <p:cNvSpPr txBox="1"/>
          <p:nvPr/>
        </p:nvSpPr>
        <p:spPr>
          <a:xfrm>
            <a:off x="2948250" y="5447000"/>
            <a:ext cx="32475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 François Deloche [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CC BY-SA 4.0</a:t>
            </a:r>
            <a:r>
              <a:rPr lang="en" sz="800"/>
              <a:t>], from Wikimedia Commons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</a:t>
            </a:r>
            <a:endParaRPr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3472"/>
            <a:ext cx="9143998" cy="286222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5217300" y="5351333"/>
            <a:ext cx="3926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from: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http://karpathy.github.io/2015/05/21/rnn-effectiveness/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311700" y="325139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Long-short term memory (LSTM) network</a:t>
            </a:r>
            <a:endParaRPr/>
          </a:p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235500" y="919200"/>
            <a:ext cx="8908500" cy="135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RNNs can be harder to train than feedforward networks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LSTM: specialized model to solve the vanishing gradient problem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additional “conveyor belt” dataflow to carry information across timesteps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“forget”, “input”, and “output” gates</a:t>
            </a:r>
            <a:endParaRPr sz="20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75" y="2429017"/>
            <a:ext cx="6784650" cy="3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2948250" y="5447000"/>
            <a:ext cx="32475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 François Deloche [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CC BY-SA 4.0</a:t>
            </a:r>
            <a:r>
              <a:rPr lang="en" sz="800"/>
              <a:t>], from Wikimedia Commons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311700" y="1701500"/>
            <a:ext cx="8733600" cy="39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basic</a:t>
            </a:r>
            <a:r>
              <a:rPr lang="en" sz="2400"/>
              <a:t> RNNs do not usually work in practice</a:t>
            </a:r>
            <a:br>
              <a:rPr lang="en" sz="2400"/>
            </a:br>
            <a:r>
              <a:rPr lang="en" sz="2400"/>
              <a:t>⇒ use LSTM or its variants (e.g. GRU)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can also be used bidirectionally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 PyTorch:</a:t>
            </a:r>
            <a:br>
              <a:rPr lang="en" sz="2400"/>
            </a:br>
            <a:r>
              <a:rPr lang="en" sz="2400"/>
              <a:t>	</a:t>
            </a:r>
            <a: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torch.nn.LSTM(input_size,</a:t>
            </a:r>
            <a:b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	              hidden_size,</a:t>
            </a:r>
            <a:b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	              num_layers,</a:t>
            </a:r>
            <a:b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highlight>
                  <a:srgbClr val="FFFAFA"/>
                </a:highlight>
                <a:latin typeface="Consolas"/>
                <a:ea typeface="Consolas"/>
                <a:cs typeface="Consolas"/>
                <a:sym typeface="Consolas"/>
              </a:rPr>
              <a:t>	              bidirectional)</a:t>
            </a:r>
            <a:endParaRPr sz="2400"/>
          </a:p>
        </p:txBody>
      </p:sp>
      <p:sp>
        <p:nvSpPr>
          <p:cNvPr id="296" name="Google Shape;296;p33"/>
          <p:cNvSpPr txBox="1"/>
          <p:nvPr>
            <p:ph type="title"/>
          </p:nvPr>
        </p:nvSpPr>
        <p:spPr>
          <a:xfrm>
            <a:off x="311700" y="494475"/>
            <a:ext cx="48954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layer</a:t>
            </a:r>
            <a:endParaRPr/>
          </a:p>
        </p:txBody>
      </p:sp>
      <p:cxnSp>
        <p:nvCxnSpPr>
          <p:cNvPr id="297" name="Google Shape;297;p33"/>
          <p:cNvCxnSpPr>
            <a:stCxn id="298" idx="7"/>
            <a:endCxn id="299" idx="1"/>
          </p:cNvCxnSpPr>
          <p:nvPr/>
        </p:nvCxnSpPr>
        <p:spPr>
          <a:xfrm>
            <a:off x="6459403" y="2453011"/>
            <a:ext cx="4842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9" name="Google Shape;299;p33"/>
          <p:cNvSpPr/>
          <p:nvPr/>
        </p:nvSpPr>
        <p:spPr>
          <a:xfrm>
            <a:off x="6888050" y="2390916"/>
            <a:ext cx="378600" cy="4239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6136248" y="2390932"/>
            <a:ext cx="378600" cy="4239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7639850" y="2390916"/>
            <a:ext cx="378600" cy="4239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8391650" y="2390916"/>
            <a:ext cx="378600" cy="4239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33"/>
          <p:cNvCxnSpPr>
            <a:stCxn id="299" idx="7"/>
            <a:endCxn id="300" idx="1"/>
          </p:cNvCxnSpPr>
          <p:nvPr/>
        </p:nvCxnSpPr>
        <p:spPr>
          <a:xfrm>
            <a:off x="7211205" y="2452995"/>
            <a:ext cx="4842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" name="Google Shape;303;p33"/>
          <p:cNvCxnSpPr>
            <a:stCxn id="300" idx="7"/>
            <a:endCxn id="301" idx="1"/>
          </p:cNvCxnSpPr>
          <p:nvPr/>
        </p:nvCxnSpPr>
        <p:spPr>
          <a:xfrm>
            <a:off x="7963005" y="2452995"/>
            <a:ext cx="4842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4" name="Google Shape;304;p33"/>
          <p:cNvCxnSpPr>
            <a:stCxn id="301" idx="3"/>
            <a:endCxn id="300" idx="5"/>
          </p:cNvCxnSpPr>
          <p:nvPr/>
        </p:nvCxnSpPr>
        <p:spPr>
          <a:xfrm rot="10800000">
            <a:off x="7962894" y="2752738"/>
            <a:ext cx="4842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p33"/>
          <p:cNvCxnSpPr/>
          <p:nvPr/>
        </p:nvCxnSpPr>
        <p:spPr>
          <a:xfrm rot="10800000">
            <a:off x="7211144" y="2752738"/>
            <a:ext cx="4842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p33"/>
          <p:cNvCxnSpPr/>
          <p:nvPr/>
        </p:nvCxnSpPr>
        <p:spPr>
          <a:xfrm rot="10800000">
            <a:off x="6459394" y="2752738"/>
            <a:ext cx="4842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88" y="0"/>
            <a:ext cx="7117013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idx="4294967295"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models and text generation</a:t>
            </a:r>
            <a:endParaRPr/>
          </a:p>
        </p:txBody>
      </p:sp>
      <p:sp>
        <p:nvSpPr>
          <p:cNvPr id="312" name="Google Shape;312;p34"/>
          <p:cNvSpPr txBox="1"/>
          <p:nvPr>
            <p:ph idx="4294967295" type="body"/>
          </p:nvPr>
        </p:nvSpPr>
        <p:spPr>
          <a:xfrm>
            <a:off x="311700" y="1511861"/>
            <a:ext cx="7394700" cy="113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1000"/>
              </a:spcAft>
              <a:buSzPts val="2400"/>
              <a:buChar char="•"/>
            </a:pPr>
            <a:r>
              <a:rPr lang="en" sz="2400"/>
              <a:t>RNNs can be trained to predict the next word and then used to generate novel text (or music, etc.)</a:t>
            </a:r>
            <a:endParaRPr sz="2400"/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88" y="2605094"/>
            <a:ext cx="7968025" cy="29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/>
        </p:nvSpPr>
        <p:spPr>
          <a:xfrm>
            <a:off x="1674900" y="5456333"/>
            <a:ext cx="74691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https://github.com/oxford-cs-deepnlp-2017/lectures/blob/master/Lecture%204%20-%20Language%20Modelling%20and%20RNNs%20Part%202.pdf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language model?</a:t>
            </a:r>
            <a:endParaRPr/>
          </a:p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628650" y="1521353"/>
            <a:ext cx="7886700" cy="62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1000"/>
              </a:spcAft>
              <a:buSzPts val="2400"/>
              <a:buChar char="•"/>
            </a:pPr>
            <a:r>
              <a:rPr lang="en" sz="2400"/>
              <a:t>Probability assigned to a piece of text</a:t>
            </a:r>
            <a:endParaRPr sz="2400"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00" y="2713704"/>
            <a:ext cx="7798610" cy="26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125" y="3195637"/>
            <a:ext cx="5979749" cy="2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5588" y="3677550"/>
            <a:ext cx="2712815" cy="2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7575" y="4159475"/>
            <a:ext cx="2584789" cy="2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idx="4294967295" type="title"/>
          </p:nvPr>
        </p:nvSpPr>
        <p:spPr>
          <a:xfrm>
            <a:off x="467544" y="217207"/>
            <a:ext cx="8229600" cy="82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Encoder–decoder (seq2seq) networks</a:t>
            </a:r>
            <a:endParaRPr/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150" y="963875"/>
            <a:ext cx="4843703" cy="44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616500" y="5456333"/>
            <a:ext cx="4374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https://devblogs.nvidia.com/introduction-neural-machine-translation-gpus-part-2/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idx="4294967295" type="title"/>
          </p:nvPr>
        </p:nvSpPr>
        <p:spPr>
          <a:xfrm>
            <a:off x="311700" y="325150"/>
            <a:ext cx="28845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(3) </a:t>
            </a:r>
            <a:r>
              <a:rPr lang="en"/>
              <a:t>Attention</a:t>
            </a:r>
            <a:endParaRPr/>
          </a:p>
        </p:txBody>
      </p:sp>
      <p:sp>
        <p:nvSpPr>
          <p:cNvPr id="337" name="Google Shape;337;p37"/>
          <p:cNvSpPr txBox="1"/>
          <p:nvPr>
            <p:ph idx="4294967295" type="body"/>
          </p:nvPr>
        </p:nvSpPr>
        <p:spPr>
          <a:xfrm>
            <a:off x="311700" y="1113556"/>
            <a:ext cx="4081500" cy="446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Problem: the final encoder output vector is a bottleneck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Solution: attention</a:t>
            </a:r>
            <a:endParaRPr sz="24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allows the model to focus on the relevant part of the input sequence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all encoder output vectors are passed to the decoder and are soft-weighted using a learned alignment</a:t>
            </a:r>
            <a:endParaRPr sz="2200"/>
          </a:p>
        </p:txBody>
      </p:sp>
      <p:grpSp>
        <p:nvGrpSpPr>
          <p:cNvPr id="338" name="Google Shape;338;p37"/>
          <p:cNvGrpSpPr/>
          <p:nvPr/>
        </p:nvGrpSpPr>
        <p:grpSpPr>
          <a:xfrm>
            <a:off x="7500567" y="43275"/>
            <a:ext cx="1427658" cy="2620315"/>
            <a:chOff x="7500567" y="43275"/>
            <a:chExt cx="1427658" cy="2620315"/>
          </a:xfrm>
        </p:grpSpPr>
        <p:sp>
          <p:nvSpPr>
            <p:cNvPr id="339" name="Google Shape;339;p37"/>
            <p:cNvSpPr txBox="1"/>
            <p:nvPr/>
          </p:nvSpPr>
          <p:spPr>
            <a:xfrm>
              <a:off x="7511475" y="43275"/>
              <a:ext cx="14130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C</a:t>
              </a:r>
              <a:r>
                <a:rPr b="1" lang="en" sz="1800">
                  <a:latin typeface="Corbel"/>
                  <a:ea typeface="Corbel"/>
                  <a:cs typeface="Corbel"/>
                  <a:sym typeface="Corbel"/>
                </a:rPr>
                <a:t>NN</a:t>
              </a:r>
              <a:endParaRPr b="1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340" name="Google Shape;340;p37"/>
            <p:cNvCxnSpPr>
              <a:stCxn id="341" idx="6"/>
              <a:endCxn id="342" idx="2"/>
            </p:cNvCxnSpPr>
            <p:nvPr/>
          </p:nvCxnSpPr>
          <p:spPr>
            <a:xfrm flipH="1" rot="10800000">
              <a:off x="7886448" y="1818640"/>
              <a:ext cx="662700" cy="633000"/>
            </a:xfrm>
            <a:prstGeom prst="straightConnector1">
              <a:avLst/>
            </a:prstGeom>
            <a:noFill/>
            <a:ln cap="flat" cmpd="sng" w="38100">
              <a:solidFill>
                <a:srgbClr val="F1C23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3" name="Google Shape;343;p37"/>
            <p:cNvCxnSpPr>
              <a:endCxn id="342" idx="2"/>
            </p:cNvCxnSpPr>
            <p:nvPr/>
          </p:nvCxnSpPr>
          <p:spPr>
            <a:xfrm>
              <a:off x="7697199" y="1203853"/>
              <a:ext cx="852000" cy="614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4" name="Google Shape;344;p37"/>
            <p:cNvCxnSpPr>
              <a:endCxn id="342" idx="2"/>
            </p:cNvCxnSpPr>
            <p:nvPr/>
          </p:nvCxnSpPr>
          <p:spPr>
            <a:xfrm flipH="1" rot="10800000">
              <a:off x="7697199" y="1818553"/>
              <a:ext cx="852000" cy="7200"/>
            </a:xfrm>
            <a:prstGeom prst="straightConnector1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5" name="Google Shape;345;p37"/>
            <p:cNvSpPr/>
            <p:nvPr/>
          </p:nvSpPr>
          <p:spPr>
            <a:xfrm>
              <a:off x="8549625" y="331216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8549625" y="966150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8549625" y="1601083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8542343" y="2236016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7507848" y="331217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7507848" y="966150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7507848" y="1601083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7500567" y="2236017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8549199" y="970311"/>
              <a:ext cx="378600" cy="4239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7507848" y="333532"/>
              <a:ext cx="378600" cy="4239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7507848" y="968465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7507848" y="1603398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8549199" y="1606603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7507848" y="2239690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37"/>
          <p:cNvGrpSpPr/>
          <p:nvPr/>
        </p:nvGrpSpPr>
        <p:grpSpPr>
          <a:xfrm>
            <a:off x="7500567" y="43275"/>
            <a:ext cx="1427658" cy="2620315"/>
            <a:chOff x="7500567" y="43275"/>
            <a:chExt cx="1427658" cy="2620315"/>
          </a:xfrm>
        </p:grpSpPr>
        <p:sp>
          <p:nvSpPr>
            <p:cNvPr id="358" name="Google Shape;358;p37"/>
            <p:cNvSpPr txBox="1"/>
            <p:nvPr/>
          </p:nvSpPr>
          <p:spPr>
            <a:xfrm>
              <a:off x="7511475" y="43275"/>
              <a:ext cx="14130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C</a:t>
              </a:r>
              <a:r>
                <a:rPr b="1" lang="en" sz="1800">
                  <a:latin typeface="Corbel"/>
                  <a:ea typeface="Corbel"/>
                  <a:cs typeface="Corbel"/>
                  <a:sym typeface="Corbel"/>
                </a:rPr>
                <a:t>NN</a:t>
              </a:r>
              <a:endParaRPr b="1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359" name="Google Shape;359;p37"/>
            <p:cNvCxnSpPr>
              <a:endCxn id="360" idx="2"/>
            </p:cNvCxnSpPr>
            <p:nvPr/>
          </p:nvCxnSpPr>
          <p:spPr>
            <a:xfrm>
              <a:off x="7716525" y="571200"/>
              <a:ext cx="833100" cy="6069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1" name="Google Shape;361;p37"/>
            <p:cNvCxnSpPr>
              <a:endCxn id="360" idx="2"/>
            </p:cNvCxnSpPr>
            <p:nvPr/>
          </p:nvCxnSpPr>
          <p:spPr>
            <a:xfrm flipH="1" rot="10800000">
              <a:off x="7697325" y="1178100"/>
              <a:ext cx="852300" cy="25800"/>
            </a:xfrm>
            <a:prstGeom prst="straightConnector1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2" name="Google Shape;362;p37"/>
            <p:cNvCxnSpPr>
              <a:endCxn id="360" idx="2"/>
            </p:cNvCxnSpPr>
            <p:nvPr/>
          </p:nvCxnSpPr>
          <p:spPr>
            <a:xfrm flipH="1" rot="10800000">
              <a:off x="7697325" y="1178100"/>
              <a:ext cx="852300" cy="647700"/>
            </a:xfrm>
            <a:prstGeom prst="straightConnector1">
              <a:avLst/>
            </a:prstGeom>
            <a:noFill/>
            <a:ln cap="flat" cmpd="sng" w="38100">
              <a:solidFill>
                <a:srgbClr val="F1C23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63" name="Google Shape;363;p37"/>
            <p:cNvSpPr/>
            <p:nvPr/>
          </p:nvSpPr>
          <p:spPr>
            <a:xfrm>
              <a:off x="8549625" y="331216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8549625" y="966150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8549625" y="1601083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8542343" y="2236016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7507848" y="331217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7507848" y="966150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7507848" y="1601083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7500567" y="2236017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8549199" y="970311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7507848" y="333532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7507848" y="968465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7507848" y="1603398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8549199" y="1606603"/>
              <a:ext cx="378600" cy="423900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7507848" y="2239690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37"/>
          <p:cNvGrpSpPr/>
          <p:nvPr/>
        </p:nvGrpSpPr>
        <p:grpSpPr>
          <a:xfrm>
            <a:off x="5464825" y="43275"/>
            <a:ext cx="1501651" cy="2629592"/>
            <a:chOff x="5464825" y="43275"/>
            <a:chExt cx="1501651" cy="2629592"/>
          </a:xfrm>
        </p:grpSpPr>
        <p:cxnSp>
          <p:nvCxnSpPr>
            <p:cNvPr id="377" name="Google Shape;377;p37"/>
            <p:cNvCxnSpPr>
              <a:endCxn id="378" idx="2"/>
            </p:cNvCxnSpPr>
            <p:nvPr/>
          </p:nvCxnSpPr>
          <p:spPr>
            <a:xfrm>
              <a:off x="5754775" y="584150"/>
              <a:ext cx="833100" cy="606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9" name="Google Shape;379;p37"/>
            <p:cNvCxnSpPr>
              <a:endCxn id="378" idx="2"/>
            </p:cNvCxnSpPr>
            <p:nvPr/>
          </p:nvCxnSpPr>
          <p:spPr>
            <a:xfrm flipH="1" rot="10800000">
              <a:off x="5735575" y="1191050"/>
              <a:ext cx="852300" cy="25800"/>
            </a:xfrm>
            <a:prstGeom prst="straightConnector1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0" name="Google Shape;380;p37"/>
            <p:cNvCxnSpPr>
              <a:endCxn id="378" idx="2"/>
            </p:cNvCxnSpPr>
            <p:nvPr/>
          </p:nvCxnSpPr>
          <p:spPr>
            <a:xfrm flipH="1" rot="10800000">
              <a:off x="5735575" y="1191050"/>
              <a:ext cx="852300" cy="6477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1" name="Google Shape;381;p37"/>
            <p:cNvCxnSpPr>
              <a:endCxn id="378" idx="2"/>
            </p:cNvCxnSpPr>
            <p:nvPr/>
          </p:nvCxnSpPr>
          <p:spPr>
            <a:xfrm flipH="1" rot="10800000">
              <a:off x="5737975" y="1191050"/>
              <a:ext cx="849900" cy="12693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82" name="Google Shape;382;p37"/>
            <p:cNvSpPr/>
            <p:nvPr/>
          </p:nvSpPr>
          <p:spPr>
            <a:xfrm>
              <a:off x="6587875" y="344166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6587875" y="979100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6587875" y="1614033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6580594" y="2248966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5546099" y="344167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5546099" y="979100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5546099" y="1614033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5538818" y="2248967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 txBox="1"/>
            <p:nvPr/>
          </p:nvSpPr>
          <p:spPr>
            <a:xfrm>
              <a:off x="5464825" y="43275"/>
              <a:ext cx="14130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orbel"/>
                  <a:ea typeface="Corbel"/>
                  <a:cs typeface="Corbel"/>
                  <a:sym typeface="Corbel"/>
                </a:rPr>
                <a:t>dense</a:t>
              </a:r>
              <a:endParaRPr b="1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390" name="Google Shape;390;p37"/>
          <p:cNvGrpSpPr/>
          <p:nvPr/>
        </p:nvGrpSpPr>
        <p:grpSpPr>
          <a:xfrm>
            <a:off x="5505400" y="2959125"/>
            <a:ext cx="3382481" cy="2629592"/>
            <a:chOff x="5505400" y="2959125"/>
            <a:chExt cx="3382481" cy="2629592"/>
          </a:xfrm>
        </p:grpSpPr>
        <p:cxnSp>
          <p:nvCxnSpPr>
            <p:cNvPr id="391" name="Google Shape;391;p37"/>
            <p:cNvCxnSpPr>
              <a:endCxn id="392" idx="2"/>
            </p:cNvCxnSpPr>
            <p:nvPr/>
          </p:nvCxnSpPr>
          <p:spPr>
            <a:xfrm>
              <a:off x="5795350" y="3500000"/>
              <a:ext cx="833100" cy="606900"/>
            </a:xfrm>
            <a:prstGeom prst="straightConnector1">
              <a:avLst/>
            </a:prstGeom>
            <a:noFill/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3" name="Google Shape;393;p37"/>
            <p:cNvCxnSpPr>
              <a:endCxn id="392" idx="2"/>
            </p:cNvCxnSpPr>
            <p:nvPr/>
          </p:nvCxnSpPr>
          <p:spPr>
            <a:xfrm flipH="1" rot="10800000">
              <a:off x="5776150" y="4106900"/>
              <a:ext cx="852300" cy="258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4" name="Google Shape;394;p37"/>
            <p:cNvCxnSpPr>
              <a:endCxn id="392" idx="2"/>
            </p:cNvCxnSpPr>
            <p:nvPr/>
          </p:nvCxnSpPr>
          <p:spPr>
            <a:xfrm flipH="1" rot="10800000">
              <a:off x="5776150" y="4106900"/>
              <a:ext cx="852300" cy="647700"/>
            </a:xfrm>
            <a:prstGeom prst="straightConnector1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5" name="Google Shape;395;p37"/>
            <p:cNvCxnSpPr>
              <a:endCxn id="392" idx="2"/>
            </p:cNvCxnSpPr>
            <p:nvPr/>
          </p:nvCxnSpPr>
          <p:spPr>
            <a:xfrm flipH="1" rot="10800000">
              <a:off x="5778550" y="4106900"/>
              <a:ext cx="849900" cy="126930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6" name="Google Shape;396;p37"/>
            <p:cNvSpPr/>
            <p:nvPr/>
          </p:nvSpPr>
          <p:spPr>
            <a:xfrm>
              <a:off x="6628450" y="3260016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6628450" y="3894950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6628450" y="4529883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6621169" y="5164816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5586674" y="3260017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5586674" y="3894950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5586674" y="4529883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5579393" y="5164817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7"/>
            <p:cNvSpPr txBox="1"/>
            <p:nvPr/>
          </p:nvSpPr>
          <p:spPr>
            <a:xfrm>
              <a:off x="5505400" y="2959125"/>
              <a:ext cx="14130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orbel"/>
                  <a:ea typeface="Corbel"/>
                  <a:cs typeface="Corbel"/>
                  <a:sym typeface="Corbel"/>
                </a:rPr>
                <a:t>attention</a:t>
              </a:r>
              <a:endParaRPr b="1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04" name="Google Shape;40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94250" y="4145875"/>
              <a:ext cx="1793631" cy="64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p37"/>
          <p:cNvGrpSpPr/>
          <p:nvPr/>
        </p:nvGrpSpPr>
        <p:grpSpPr>
          <a:xfrm>
            <a:off x="5505400" y="2959125"/>
            <a:ext cx="3382481" cy="2629592"/>
            <a:chOff x="5505400" y="2959125"/>
            <a:chExt cx="3382481" cy="2629592"/>
          </a:xfrm>
        </p:grpSpPr>
        <p:cxnSp>
          <p:nvCxnSpPr>
            <p:cNvPr id="406" name="Google Shape;406;p37"/>
            <p:cNvCxnSpPr>
              <a:endCxn id="407" idx="2"/>
            </p:cNvCxnSpPr>
            <p:nvPr/>
          </p:nvCxnSpPr>
          <p:spPr>
            <a:xfrm>
              <a:off x="5795350" y="3500133"/>
              <a:ext cx="833100" cy="12417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8" name="Google Shape;408;p37"/>
            <p:cNvCxnSpPr>
              <a:endCxn id="407" idx="2"/>
            </p:cNvCxnSpPr>
            <p:nvPr/>
          </p:nvCxnSpPr>
          <p:spPr>
            <a:xfrm>
              <a:off x="5776150" y="4132833"/>
              <a:ext cx="852300" cy="6090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9" name="Google Shape;409;p37"/>
            <p:cNvCxnSpPr>
              <a:endCxn id="407" idx="2"/>
            </p:cNvCxnSpPr>
            <p:nvPr/>
          </p:nvCxnSpPr>
          <p:spPr>
            <a:xfrm flipH="1" rot="10800000">
              <a:off x="5776150" y="4741833"/>
              <a:ext cx="852300" cy="129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0" name="Google Shape;410;p37"/>
            <p:cNvCxnSpPr>
              <a:endCxn id="407" idx="2"/>
            </p:cNvCxnSpPr>
            <p:nvPr/>
          </p:nvCxnSpPr>
          <p:spPr>
            <a:xfrm flipH="1" rot="10800000">
              <a:off x="5778550" y="4741833"/>
              <a:ext cx="849900" cy="6345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1" name="Google Shape;411;p37"/>
            <p:cNvSpPr/>
            <p:nvPr/>
          </p:nvSpPr>
          <p:spPr>
            <a:xfrm>
              <a:off x="6628450" y="3260016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6628450" y="3894950"/>
              <a:ext cx="378600" cy="4239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6628450" y="4529883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6621169" y="5164816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5586674" y="3260017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5586674" y="3894950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5586674" y="4529883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5579393" y="5164817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7"/>
            <p:cNvSpPr txBox="1"/>
            <p:nvPr/>
          </p:nvSpPr>
          <p:spPr>
            <a:xfrm>
              <a:off x="5505400" y="2959125"/>
              <a:ext cx="14130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Corbel"/>
                  <a:ea typeface="Corbel"/>
                  <a:cs typeface="Corbel"/>
                  <a:sym typeface="Corbel"/>
                </a:rPr>
                <a:t>attention</a:t>
              </a:r>
              <a:endParaRPr b="1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419" name="Google Shape;419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94250" y="4145875"/>
              <a:ext cx="1793631" cy="64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873" y="369574"/>
            <a:ext cx="4874264" cy="50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8"/>
          <p:cNvSpPr txBox="1"/>
          <p:nvPr>
            <p:ph idx="4294967295" type="title"/>
          </p:nvPr>
        </p:nvSpPr>
        <p:spPr>
          <a:xfrm>
            <a:off x="311700" y="325150"/>
            <a:ext cx="28845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</p:txBody>
      </p:sp>
      <p:sp>
        <p:nvSpPr>
          <p:cNvPr id="426" name="Google Shape;426;p38"/>
          <p:cNvSpPr txBox="1"/>
          <p:nvPr/>
        </p:nvSpPr>
        <p:spPr>
          <a:xfrm>
            <a:off x="3739822" y="5370700"/>
            <a:ext cx="2575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https://arxiv.org/abs/1409.0473</a:t>
            </a:r>
            <a:r>
              <a:rPr lang="en" sz="800"/>
              <a:t>  </a:t>
            </a:r>
            <a:endParaRPr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9"/>
          <p:cNvGrpSpPr/>
          <p:nvPr/>
        </p:nvGrpSpPr>
        <p:grpSpPr>
          <a:xfrm>
            <a:off x="7786175" y="2817175"/>
            <a:ext cx="852300" cy="1876200"/>
            <a:chOff x="7093125" y="3494225"/>
            <a:chExt cx="852300" cy="1876200"/>
          </a:xfrm>
        </p:grpSpPr>
        <p:grpSp>
          <p:nvGrpSpPr>
            <p:cNvPr id="432" name="Google Shape;432;p39"/>
            <p:cNvGrpSpPr/>
            <p:nvPr/>
          </p:nvGrpSpPr>
          <p:grpSpPr>
            <a:xfrm>
              <a:off x="7093125" y="3494225"/>
              <a:ext cx="852300" cy="1254600"/>
              <a:chOff x="7093125" y="3494225"/>
              <a:chExt cx="852300" cy="1254600"/>
            </a:xfrm>
          </p:grpSpPr>
          <p:cxnSp>
            <p:nvCxnSpPr>
              <p:cNvPr id="433" name="Google Shape;433;p39"/>
              <p:cNvCxnSpPr>
                <a:endCxn id="434" idx="2"/>
              </p:cNvCxnSpPr>
              <p:nvPr/>
            </p:nvCxnSpPr>
            <p:spPr>
              <a:xfrm>
                <a:off x="7112325" y="3494225"/>
                <a:ext cx="833100" cy="606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35" name="Google Shape;435;p39"/>
              <p:cNvCxnSpPr>
                <a:endCxn id="434" idx="2"/>
              </p:cNvCxnSpPr>
              <p:nvPr/>
            </p:nvCxnSpPr>
            <p:spPr>
              <a:xfrm flipH="1" rot="10800000">
                <a:off x="7093125" y="4101125"/>
                <a:ext cx="852300" cy="25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36" name="Google Shape;436;p39"/>
              <p:cNvCxnSpPr>
                <a:endCxn id="434" idx="2"/>
              </p:cNvCxnSpPr>
              <p:nvPr/>
            </p:nvCxnSpPr>
            <p:spPr>
              <a:xfrm flipH="1" rot="10800000">
                <a:off x="7093125" y="4101125"/>
                <a:ext cx="852300" cy="647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cxnSp>
          <p:nvCxnSpPr>
            <p:cNvPr id="437" name="Google Shape;437;p39"/>
            <p:cNvCxnSpPr>
              <a:endCxn id="434" idx="2"/>
            </p:cNvCxnSpPr>
            <p:nvPr/>
          </p:nvCxnSpPr>
          <p:spPr>
            <a:xfrm flipH="1" rot="10800000">
              <a:off x="7095525" y="4101125"/>
              <a:ext cx="849900" cy="126930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38" name="Google Shape;438;p39"/>
          <p:cNvGrpSpPr/>
          <p:nvPr/>
        </p:nvGrpSpPr>
        <p:grpSpPr>
          <a:xfrm>
            <a:off x="7786175" y="2817308"/>
            <a:ext cx="852300" cy="1876200"/>
            <a:chOff x="7093125" y="3494358"/>
            <a:chExt cx="852300" cy="1876200"/>
          </a:xfrm>
        </p:grpSpPr>
        <p:cxnSp>
          <p:nvCxnSpPr>
            <p:cNvPr id="439" name="Google Shape;439;p39"/>
            <p:cNvCxnSpPr/>
            <p:nvPr/>
          </p:nvCxnSpPr>
          <p:spPr>
            <a:xfrm>
              <a:off x="7112325" y="3494358"/>
              <a:ext cx="833100" cy="12417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40" name="Google Shape;440;p39"/>
            <p:cNvCxnSpPr/>
            <p:nvPr/>
          </p:nvCxnSpPr>
          <p:spPr>
            <a:xfrm>
              <a:off x="7093125" y="4127058"/>
              <a:ext cx="852300" cy="6090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41" name="Google Shape;441;p39"/>
            <p:cNvCxnSpPr/>
            <p:nvPr/>
          </p:nvCxnSpPr>
          <p:spPr>
            <a:xfrm flipH="1" rot="10800000">
              <a:off x="7093125" y="4736058"/>
              <a:ext cx="852300" cy="129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42" name="Google Shape;442;p39"/>
            <p:cNvCxnSpPr/>
            <p:nvPr/>
          </p:nvCxnSpPr>
          <p:spPr>
            <a:xfrm flipH="1" rot="10800000">
              <a:off x="7095525" y="4736058"/>
              <a:ext cx="849900" cy="6345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43" name="Google Shape;443;p39"/>
          <p:cNvGrpSpPr/>
          <p:nvPr/>
        </p:nvGrpSpPr>
        <p:grpSpPr>
          <a:xfrm>
            <a:off x="8631194" y="2577191"/>
            <a:ext cx="385881" cy="2328699"/>
            <a:chOff x="7938144" y="3254241"/>
            <a:chExt cx="385881" cy="2328699"/>
          </a:xfrm>
        </p:grpSpPr>
        <p:sp>
          <p:nvSpPr>
            <p:cNvPr id="444" name="Google Shape;444;p39"/>
            <p:cNvSpPr/>
            <p:nvPr/>
          </p:nvSpPr>
          <p:spPr>
            <a:xfrm>
              <a:off x="7945425" y="3254241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7945425" y="3889175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7945425" y="4524108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938144" y="5159041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7945425" y="3254241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7945425" y="3889175"/>
              <a:ext cx="378600" cy="4239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7938144" y="5159041"/>
              <a:ext cx="378600" cy="423900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39"/>
          <p:cNvSpPr txBox="1"/>
          <p:nvPr/>
        </p:nvSpPr>
        <p:spPr>
          <a:xfrm>
            <a:off x="6944000" y="2147850"/>
            <a:ext cx="1559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rbel"/>
                <a:ea typeface="Corbel"/>
                <a:cs typeface="Corbel"/>
                <a:sym typeface="Corbel"/>
              </a:rPr>
              <a:t>self-</a:t>
            </a:r>
            <a:r>
              <a:rPr b="1" lang="en" sz="1800">
                <a:latin typeface="Corbel"/>
                <a:ea typeface="Corbel"/>
                <a:cs typeface="Corbel"/>
                <a:sym typeface="Corbel"/>
              </a:rPr>
              <a:t>attention</a:t>
            </a:r>
            <a:endParaRPr b="1" sz="18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51" name="Google Shape;451;p39"/>
          <p:cNvGrpSpPr/>
          <p:nvPr/>
        </p:nvGrpSpPr>
        <p:grpSpPr>
          <a:xfrm>
            <a:off x="6565393" y="2577192"/>
            <a:ext cx="1409906" cy="2328699"/>
            <a:chOff x="5872343" y="3254242"/>
            <a:chExt cx="1409906" cy="2328699"/>
          </a:xfrm>
        </p:grpSpPr>
        <p:sp>
          <p:nvSpPr>
            <p:cNvPr id="452" name="Google Shape;452;p39"/>
            <p:cNvSpPr/>
            <p:nvPr/>
          </p:nvSpPr>
          <p:spPr>
            <a:xfrm>
              <a:off x="6903649" y="3254242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6903649" y="3889175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6903649" y="4524108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6896368" y="5159042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6903649" y="3254242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6903649" y="3889175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6903649" y="4524108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6896368" y="5159042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5879624" y="3254242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5879624" y="3889175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5879624" y="4524108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5872343" y="5159042"/>
              <a:ext cx="378600" cy="423900"/>
            </a:xfrm>
            <a:prstGeom prst="ellipse">
              <a:avLst/>
            </a:prstGeom>
            <a:solidFill>
              <a:srgbClr val="4472C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4" name="Google Shape;464;p39"/>
            <p:cNvCxnSpPr>
              <a:endCxn id="456" idx="2"/>
            </p:cNvCxnSpPr>
            <p:nvPr/>
          </p:nvCxnSpPr>
          <p:spPr>
            <a:xfrm>
              <a:off x="6258349" y="3457492"/>
              <a:ext cx="645300" cy="8700"/>
            </a:xfrm>
            <a:prstGeom prst="straightConnector1">
              <a:avLst/>
            </a:prstGeom>
            <a:noFill/>
            <a:ln cap="flat" cmpd="sng" w="38100">
              <a:solidFill>
                <a:srgbClr val="93C47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5" name="Google Shape;465;p39"/>
            <p:cNvCxnSpPr>
              <a:stCxn id="461" idx="6"/>
              <a:endCxn id="457" idx="2"/>
            </p:cNvCxnSpPr>
            <p:nvPr/>
          </p:nvCxnSpPr>
          <p:spPr>
            <a:xfrm>
              <a:off x="6258224" y="4101125"/>
              <a:ext cx="645300" cy="0"/>
            </a:xfrm>
            <a:prstGeom prst="straightConnector1">
              <a:avLst/>
            </a:prstGeom>
            <a:noFill/>
            <a:ln cap="flat" cmpd="sng" w="38100">
              <a:solidFill>
                <a:srgbClr val="93C47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6" name="Google Shape;466;p39"/>
            <p:cNvCxnSpPr>
              <a:stCxn id="462" idx="6"/>
              <a:endCxn id="458" idx="2"/>
            </p:cNvCxnSpPr>
            <p:nvPr/>
          </p:nvCxnSpPr>
          <p:spPr>
            <a:xfrm>
              <a:off x="6258224" y="4736058"/>
              <a:ext cx="645300" cy="0"/>
            </a:xfrm>
            <a:prstGeom prst="straightConnector1">
              <a:avLst/>
            </a:prstGeom>
            <a:noFill/>
            <a:ln cap="flat" cmpd="sng" w="38100">
              <a:solidFill>
                <a:srgbClr val="93C47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67" name="Google Shape;467;p39"/>
          <p:cNvCxnSpPr>
            <a:stCxn id="463" idx="6"/>
            <a:endCxn id="459" idx="2"/>
          </p:cNvCxnSpPr>
          <p:nvPr/>
        </p:nvCxnSpPr>
        <p:spPr>
          <a:xfrm>
            <a:off x="6943993" y="4693942"/>
            <a:ext cx="645300" cy="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8" name="Google Shape;468;p39"/>
          <p:cNvSpPr/>
          <p:nvPr/>
        </p:nvSpPr>
        <p:spPr>
          <a:xfrm>
            <a:off x="8634837" y="3212067"/>
            <a:ext cx="378600" cy="423900"/>
          </a:xfrm>
          <a:prstGeom prst="ellipse">
            <a:avLst/>
          </a:prstGeom>
          <a:solidFill>
            <a:srgbClr val="4472C4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9"/>
          <p:cNvSpPr/>
          <p:nvPr/>
        </p:nvSpPr>
        <p:spPr>
          <a:xfrm>
            <a:off x="8634837" y="3854617"/>
            <a:ext cx="378600" cy="423900"/>
          </a:xfrm>
          <a:prstGeom prst="ellipse">
            <a:avLst/>
          </a:prstGeom>
          <a:solidFill>
            <a:srgbClr val="4472C4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9"/>
          <p:cNvSpPr txBox="1"/>
          <p:nvPr>
            <p:ph idx="4294967295" type="title"/>
          </p:nvPr>
        </p:nvSpPr>
        <p:spPr>
          <a:xfrm>
            <a:off x="311700" y="325139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Attention is all you need</a:t>
            </a:r>
            <a:r>
              <a:rPr lang="en"/>
              <a:t> 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[link]</a:t>
            </a:r>
            <a:r>
              <a:rPr lang="en"/>
              <a:t> – Transformer</a:t>
            </a:r>
            <a:endParaRPr/>
          </a:p>
        </p:txBody>
      </p:sp>
      <p:sp>
        <p:nvSpPr>
          <p:cNvPr id="471" name="Google Shape;471;p39"/>
          <p:cNvSpPr txBox="1"/>
          <p:nvPr>
            <p:ph idx="4294967295" type="body"/>
          </p:nvPr>
        </p:nvSpPr>
        <p:spPr>
          <a:xfrm>
            <a:off x="311700" y="1189750"/>
            <a:ext cx="5798400" cy="176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</a:pPr>
            <a:r>
              <a:rPr lang="en" sz="2200"/>
              <a:t>No CNNs or RNNs needed!</a:t>
            </a:r>
            <a:br>
              <a:rPr lang="en" sz="2200"/>
            </a:br>
            <a:r>
              <a:rPr lang="en" sz="2200"/>
              <a:t>	</a:t>
            </a:r>
            <a:r>
              <a:rPr lang="en" sz="2000"/>
              <a:t>=&gt; fast training and easy scaling-up</a:t>
            </a:r>
            <a:endParaRPr sz="20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</a:pPr>
            <a:r>
              <a:rPr lang="en" sz="2200"/>
              <a:t>Self-attention: allows the model to associate each individual word in the input to other words in the input</a:t>
            </a:r>
            <a:endParaRPr sz="22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72" name="Google Shape;4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25" y="3185950"/>
            <a:ext cx="5456900" cy="225438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9"/>
          <p:cNvSpPr txBox="1"/>
          <p:nvPr/>
        </p:nvSpPr>
        <p:spPr>
          <a:xfrm>
            <a:off x="597825" y="5387900"/>
            <a:ext cx="51063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rbel"/>
                <a:ea typeface="Corbel"/>
                <a:cs typeface="Corbel"/>
                <a:sym typeface="Corbel"/>
              </a:rPr>
              <a:t>Image from: </a:t>
            </a:r>
            <a:r>
              <a:rPr lang="en" sz="1000" u="sng">
                <a:solidFill>
                  <a:srgbClr val="0563C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https://ai.googleblog.com/2017/08/transformer-novel-neural-network.html</a:t>
            </a:r>
            <a:r>
              <a:rPr lang="en" sz="1000">
                <a:latin typeface="Corbel"/>
                <a:ea typeface="Corbel"/>
                <a:cs typeface="Corbel"/>
                <a:sym typeface="Corbel"/>
              </a:rPr>
              <a:t> </a:t>
            </a:r>
            <a:endParaRPr sz="10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850" y="742299"/>
            <a:ext cx="4902150" cy="46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0"/>
          <p:cNvSpPr txBox="1"/>
          <p:nvPr/>
        </p:nvSpPr>
        <p:spPr>
          <a:xfrm>
            <a:off x="5167525" y="5453350"/>
            <a:ext cx="37476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from: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480" name="Google Shape;48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00" y="3313724"/>
            <a:ext cx="3282484" cy="16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225" y="1163975"/>
            <a:ext cx="1866000" cy="15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0"/>
          <p:cNvSpPr txBox="1"/>
          <p:nvPr>
            <p:ph idx="4294967295" type="title"/>
          </p:nvPr>
        </p:nvSpPr>
        <p:spPr>
          <a:xfrm>
            <a:off x="311700" y="325139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Queries, keys, values</a:t>
            </a:r>
            <a:endParaRPr/>
          </a:p>
        </p:txBody>
      </p:sp>
      <p:sp>
        <p:nvSpPr>
          <p:cNvPr id="483" name="Google Shape;483;p40"/>
          <p:cNvSpPr txBox="1"/>
          <p:nvPr/>
        </p:nvSpPr>
        <p:spPr>
          <a:xfrm>
            <a:off x="51150" y="5003625"/>
            <a:ext cx="3996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“take the query, find the most similar keys, </a:t>
            </a:r>
            <a:br>
              <a:rPr lang="en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get the values that correspond to these keys”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625" y="1560100"/>
            <a:ext cx="417195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1"/>
          <p:cNvSpPr txBox="1"/>
          <p:nvPr/>
        </p:nvSpPr>
        <p:spPr>
          <a:xfrm>
            <a:off x="4481775" y="5453350"/>
            <a:ext cx="4433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from: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r>
              <a:rPr lang="en" sz="1000"/>
              <a:t> </a:t>
            </a:r>
            <a:endParaRPr sz="1000"/>
          </a:p>
        </p:txBody>
      </p:sp>
      <p:sp>
        <p:nvSpPr>
          <p:cNvPr id="490" name="Google Shape;490;p41"/>
          <p:cNvSpPr txBox="1"/>
          <p:nvPr>
            <p:ph idx="4294967295" type="title"/>
          </p:nvPr>
        </p:nvSpPr>
        <p:spPr>
          <a:xfrm>
            <a:off x="311700" y="325139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Multi-headed attention</a:t>
            </a:r>
            <a:endParaRPr/>
          </a:p>
        </p:txBody>
      </p:sp>
      <p:sp>
        <p:nvSpPr>
          <p:cNvPr id="491" name="Google Shape;491;p41"/>
          <p:cNvSpPr txBox="1"/>
          <p:nvPr/>
        </p:nvSpPr>
        <p:spPr>
          <a:xfrm>
            <a:off x="381000" y="874300"/>
            <a:ext cx="8382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 retrieve more “meaning”, do attention multiple times with different Q, K, V matrices: e.g., one for neighbor words, one for grammar, one for vocabulary, one for tense...</a:t>
            </a:r>
            <a:endParaRPr sz="9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805" y="0"/>
            <a:ext cx="398519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2"/>
          <p:cNvSpPr txBox="1"/>
          <p:nvPr/>
        </p:nvSpPr>
        <p:spPr>
          <a:xfrm>
            <a:off x="4362450" y="5468050"/>
            <a:ext cx="2715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from: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 https://arxiv.org/abs/1706.03762</a:t>
            </a:r>
            <a:r>
              <a:rPr lang="en" sz="1000"/>
              <a:t>  </a:t>
            </a:r>
            <a:endParaRPr sz="1000"/>
          </a:p>
        </p:txBody>
      </p:sp>
      <p:pic>
        <p:nvPicPr>
          <p:cNvPr id="498" name="Google Shape;49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550" y="1675188"/>
            <a:ext cx="3052451" cy="198734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2"/>
          <p:cNvSpPr txBox="1"/>
          <p:nvPr/>
        </p:nvSpPr>
        <p:spPr>
          <a:xfrm>
            <a:off x="915500" y="3708613"/>
            <a:ext cx="32883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from: </a:t>
            </a:r>
            <a:r>
              <a:rPr lang="en" sz="100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https://jalammar.github.io/illustrated-gpt2/</a:t>
            </a:r>
            <a:r>
              <a:rPr lang="en" sz="1000"/>
              <a:t> </a:t>
            </a:r>
            <a:endParaRPr sz="1000"/>
          </a:p>
        </p:txBody>
      </p:sp>
      <p:sp>
        <p:nvSpPr>
          <p:cNvPr id="500" name="Google Shape;500;p42"/>
          <p:cNvSpPr txBox="1"/>
          <p:nvPr>
            <p:ph idx="4294967295" type="title"/>
          </p:nvPr>
        </p:nvSpPr>
        <p:spPr>
          <a:xfrm>
            <a:off x="311700" y="325139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architecture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43"/>
          <p:cNvPicPr preferRelativeResize="0"/>
          <p:nvPr/>
        </p:nvPicPr>
        <p:blipFill rotWithShape="1">
          <a:blip r:embed="rId3">
            <a:alphaModFix/>
          </a:blip>
          <a:srcRect b="0" l="35157" r="37070" t="0"/>
          <a:stretch/>
        </p:blipFill>
        <p:spPr>
          <a:xfrm>
            <a:off x="128100" y="790300"/>
            <a:ext cx="2332552" cy="31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3"/>
          <p:cNvSpPr txBox="1"/>
          <p:nvPr>
            <p:ph idx="4294967295" type="title"/>
          </p:nvPr>
        </p:nvSpPr>
        <p:spPr>
          <a:xfrm>
            <a:off x="311700" y="325139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based on Transformer</a:t>
            </a:r>
            <a:endParaRPr/>
          </a:p>
        </p:txBody>
      </p:sp>
      <p:sp>
        <p:nvSpPr>
          <p:cNvPr id="507" name="Google Shape;507;p43"/>
          <p:cNvSpPr txBox="1"/>
          <p:nvPr>
            <p:ph idx="4294967295" type="body"/>
          </p:nvPr>
        </p:nvSpPr>
        <p:spPr>
          <a:xfrm>
            <a:off x="311700" y="4254500"/>
            <a:ext cx="8832300" cy="126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</a:pPr>
            <a:r>
              <a:rPr lang="en" sz="2200"/>
              <a:t>Encoder models / </a:t>
            </a:r>
            <a:r>
              <a:rPr lang="en" sz="2200"/>
              <a:t>BERT-like: masked LM: </a:t>
            </a:r>
            <a:r>
              <a:rPr i="1" lang="en" sz="2200"/>
              <a:t>predict the masked words</a:t>
            </a:r>
            <a:r>
              <a:rPr lang="en" sz="2200"/>
              <a:t> 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Decoder models / GPT-like: left-to-right LM: </a:t>
            </a:r>
            <a:r>
              <a:rPr i="1" lang="en" sz="2200"/>
              <a:t>predict the next word</a:t>
            </a:r>
            <a:endParaRPr i="1"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Full transformer, i.e. encoder + decoder models</a:t>
            </a:r>
            <a:endParaRPr sz="2200"/>
          </a:p>
        </p:txBody>
      </p:sp>
      <p:sp>
        <p:nvSpPr>
          <p:cNvPr id="508" name="Google Shape;508;p43"/>
          <p:cNvSpPr txBox="1"/>
          <p:nvPr/>
        </p:nvSpPr>
        <p:spPr>
          <a:xfrm>
            <a:off x="7362475" y="2163600"/>
            <a:ext cx="16149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rbel"/>
                <a:ea typeface="Corbel"/>
                <a:cs typeface="Corbel"/>
                <a:sym typeface="Corbel"/>
              </a:rPr>
              <a:t>ALL WORK AND NO PLAY MAKES JACK A DULL </a:t>
            </a:r>
            <a:r>
              <a:rPr lang="en" sz="1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[???]</a:t>
            </a:r>
            <a:r>
              <a:rPr lang="en" sz="1800">
                <a:latin typeface="Corbel"/>
                <a:ea typeface="Corbel"/>
                <a:cs typeface="Corbel"/>
                <a:sym typeface="Corbel"/>
              </a:rPr>
              <a:t> 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9" name="Google Shape;509;p43"/>
          <p:cNvSpPr txBox="1"/>
          <p:nvPr/>
        </p:nvSpPr>
        <p:spPr>
          <a:xfrm>
            <a:off x="2493000" y="2163600"/>
            <a:ext cx="17163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rbel"/>
                <a:ea typeface="Corbel"/>
                <a:cs typeface="Corbel"/>
                <a:sym typeface="Corbel"/>
              </a:rPr>
              <a:t>ALL WORK AND NO </a:t>
            </a:r>
            <a:r>
              <a:rPr lang="en" sz="1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[???]</a:t>
            </a:r>
            <a:r>
              <a:rPr lang="en" sz="1800">
                <a:latin typeface="Corbel"/>
                <a:ea typeface="Corbel"/>
                <a:cs typeface="Corbel"/>
                <a:sym typeface="Corbel"/>
              </a:rPr>
              <a:t> MAKES JACK</a:t>
            </a:r>
            <a:br>
              <a:rPr lang="en" sz="1800">
                <a:latin typeface="Corbel"/>
                <a:ea typeface="Corbel"/>
                <a:cs typeface="Corbel"/>
                <a:sym typeface="Corbel"/>
              </a:rPr>
            </a:br>
            <a:r>
              <a:rPr lang="en" sz="1800">
                <a:latin typeface="Corbel"/>
                <a:ea typeface="Corbel"/>
                <a:cs typeface="Corbel"/>
                <a:sym typeface="Corbel"/>
              </a:rPr>
              <a:t> A </a:t>
            </a:r>
            <a:r>
              <a:rPr lang="en" sz="1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[???]</a:t>
            </a:r>
            <a:r>
              <a:rPr lang="en" sz="1800">
                <a:latin typeface="Corbel"/>
                <a:ea typeface="Corbel"/>
                <a:cs typeface="Corbel"/>
                <a:sym typeface="Corbel"/>
              </a:rPr>
              <a:t> BOY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3">
            <a:alphaModFix/>
          </a:blip>
          <a:srcRect b="0" l="7964" r="64797" t="0"/>
          <a:stretch/>
        </p:blipFill>
        <p:spPr>
          <a:xfrm>
            <a:off x="5119894" y="790300"/>
            <a:ext cx="2287699" cy="31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 txBox="1"/>
          <p:nvPr/>
        </p:nvSpPr>
        <p:spPr>
          <a:xfrm>
            <a:off x="5855350" y="3700750"/>
            <a:ext cx="32883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Images from: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https://jalammar.github.io/illustrated-gpt2/</a:t>
            </a:r>
            <a:r>
              <a:rPr lang="en" sz="800"/>
              <a:t> </a:t>
            </a:r>
            <a:endParaRPr sz="800"/>
          </a:p>
        </p:txBody>
      </p:sp>
      <p:sp>
        <p:nvSpPr>
          <p:cNvPr id="512" name="Google Shape;512;p43"/>
          <p:cNvSpPr txBox="1"/>
          <p:nvPr/>
        </p:nvSpPr>
        <p:spPr>
          <a:xfrm>
            <a:off x="6778780" y="958468"/>
            <a:ext cx="3093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N</a:t>
            </a:r>
            <a:endParaRPr sz="3600">
              <a:solidFill>
                <a:srgbClr val="999999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Representations for text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</a:t>
            </a:r>
            <a:endParaRPr/>
          </a:p>
        </p:txBody>
      </p:sp>
      <p:sp>
        <p:nvSpPr>
          <p:cNvPr id="518" name="Google Shape;518;p44"/>
          <p:cNvSpPr txBox="1"/>
          <p:nvPr>
            <p:ph idx="1" type="body"/>
          </p:nvPr>
        </p:nvSpPr>
        <p:spPr>
          <a:xfrm>
            <a:off x="316675" y="1306600"/>
            <a:ext cx="4570500" cy="388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900"/>
              <a:t>Large language models (LLMs)</a:t>
            </a:r>
            <a:r>
              <a:rPr lang="en" sz="1900"/>
              <a:t> have been growing at an exponential rate.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/>
              <a:t>For example, GPT-3: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175 Billion parameters</a:t>
            </a:r>
            <a:br>
              <a:rPr lang="en" sz="1900"/>
            </a:br>
            <a:r>
              <a:rPr lang="en" sz="1900"/>
              <a:t>(100 x GPT-2;  700 GB as fp32)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300 Billion tokens of</a:t>
            </a:r>
            <a:br>
              <a:rPr lang="en" sz="1900"/>
            </a:br>
            <a:r>
              <a:rPr lang="en" sz="1900"/>
              <a:t>training data (30 x GPT-2; </a:t>
            </a:r>
            <a:br>
              <a:rPr lang="en" sz="1900"/>
            </a:br>
            <a:r>
              <a:rPr lang="en" sz="1900"/>
              <a:t>English Wikipedia: 3.6 B)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355 GPU years of compute to train (V100) (13 months of entire Puhti-AI, 243 M BU, 5.1 M€)</a:t>
            </a:r>
            <a:endParaRPr sz="1900"/>
          </a:p>
        </p:txBody>
      </p:sp>
      <p:sp>
        <p:nvSpPr>
          <p:cNvPr id="519" name="Google Shape;519;p44"/>
          <p:cNvSpPr txBox="1"/>
          <p:nvPr>
            <p:ph idx="1" type="body"/>
          </p:nvPr>
        </p:nvSpPr>
        <p:spPr>
          <a:xfrm>
            <a:off x="-1113800" y="5109275"/>
            <a:ext cx="10257000" cy="3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750"/>
              </a:spcBef>
              <a:spcAft>
                <a:spcPts val="0"/>
              </a:spcAft>
              <a:buNone/>
            </a:pPr>
            <a:r>
              <a:rPr lang="en" sz="800"/>
              <a:t>Image from: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https://developer.nvidia.com/blog/using-deepspeed-and-megatron-to-train-megatron-turing-nlg-530b-the-worlds-largest-and-most-powerful-generative-language-model/</a:t>
            </a:r>
            <a:r>
              <a:rPr lang="en" sz="800"/>
              <a:t>  </a:t>
            </a:r>
            <a:endParaRPr sz="800"/>
          </a:p>
        </p:txBody>
      </p:sp>
      <p:pic>
        <p:nvPicPr>
          <p:cNvPr id="520" name="Google Shape;520;p44"/>
          <p:cNvPicPr preferRelativeResize="0"/>
          <p:nvPr/>
        </p:nvPicPr>
        <p:blipFill rotWithShape="1">
          <a:blip r:embed="rId4">
            <a:alphaModFix/>
          </a:blip>
          <a:srcRect b="0" l="20445" r="19685" t="0"/>
          <a:stretch/>
        </p:blipFill>
        <p:spPr>
          <a:xfrm>
            <a:off x="4673475" y="877725"/>
            <a:ext cx="4424249" cy="41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4"/>
          <p:cNvSpPr txBox="1"/>
          <p:nvPr/>
        </p:nvSpPr>
        <p:spPr>
          <a:xfrm>
            <a:off x="6753325" y="700575"/>
            <a:ext cx="187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Wu Dao 2.0 (1.75T)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44"/>
          <p:cNvCxnSpPr/>
          <p:nvPr/>
        </p:nvCxnSpPr>
        <p:spPr>
          <a:xfrm rot="10800000">
            <a:off x="7700250" y="972250"/>
            <a:ext cx="204600" cy="23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23" name="Google Shape;523;p44"/>
          <p:cNvCxnSpPr/>
          <p:nvPr/>
        </p:nvCxnSpPr>
        <p:spPr>
          <a:xfrm>
            <a:off x="8767950" y="1896675"/>
            <a:ext cx="34200" cy="25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24" name="Google Shape;524;p44"/>
          <p:cNvSpPr txBox="1"/>
          <p:nvPr/>
        </p:nvSpPr>
        <p:spPr>
          <a:xfrm>
            <a:off x="8380025" y="2023350"/>
            <a:ext cx="75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Galactica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(120B)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p44"/>
          <p:cNvCxnSpPr/>
          <p:nvPr/>
        </p:nvCxnSpPr>
        <p:spPr>
          <a:xfrm>
            <a:off x="8631625" y="2611700"/>
            <a:ext cx="34200" cy="25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26" name="Google Shape;526;p44"/>
          <p:cNvSpPr txBox="1"/>
          <p:nvPr/>
        </p:nvSpPr>
        <p:spPr>
          <a:xfrm>
            <a:off x="8224575" y="2785350"/>
            <a:ext cx="83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(11B)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Google Shape;527;p44"/>
          <p:cNvCxnSpPr/>
          <p:nvPr/>
        </p:nvCxnSpPr>
        <p:spPr>
          <a:xfrm flipH="1">
            <a:off x="8217150" y="1881869"/>
            <a:ext cx="93600" cy="23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28" name="Google Shape;528;p44"/>
          <p:cNvSpPr txBox="1"/>
          <p:nvPr/>
        </p:nvSpPr>
        <p:spPr>
          <a:xfrm>
            <a:off x="7442047" y="2001141"/>
            <a:ext cx="11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LaMDA (137B)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5"/>
          <p:cNvPicPr preferRelativeResize="0"/>
          <p:nvPr/>
        </p:nvPicPr>
        <p:blipFill rotWithShape="1">
          <a:blip r:embed="rId3">
            <a:alphaModFix/>
          </a:blip>
          <a:srcRect b="0" l="20445" r="19685" t="0"/>
          <a:stretch/>
        </p:blipFill>
        <p:spPr>
          <a:xfrm>
            <a:off x="4673475" y="877725"/>
            <a:ext cx="4424249" cy="41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</a:t>
            </a:r>
            <a:endParaRPr/>
          </a:p>
        </p:txBody>
      </p:sp>
      <p:sp>
        <p:nvSpPr>
          <p:cNvPr id="535" name="Google Shape;535;p45"/>
          <p:cNvSpPr txBox="1"/>
          <p:nvPr>
            <p:ph idx="1" type="body"/>
          </p:nvPr>
        </p:nvSpPr>
        <p:spPr>
          <a:xfrm>
            <a:off x="316675" y="1306600"/>
            <a:ext cx="4570500" cy="388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900"/>
              <a:t>Large language models (LLMs) have been growing at an exponential rate.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/>
              <a:t>Llama 3.1: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405 Billion parameters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15 Trillion tokens of</a:t>
            </a:r>
            <a:br>
              <a:rPr lang="en" sz="1900"/>
            </a:br>
            <a:r>
              <a:rPr lang="en" sz="1900"/>
              <a:t>training data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Approximately 100M GPU hours to train on LUMI hardware </a:t>
            </a:r>
            <a:br>
              <a:rPr lang="en" sz="1900"/>
            </a:br>
            <a:r>
              <a:rPr lang="en" sz="1900"/>
              <a:t>(</a:t>
            </a:r>
            <a:r>
              <a:rPr lang="en" sz="1900"/>
              <a:t>~</a:t>
            </a:r>
            <a:r>
              <a:rPr lang="en" sz="1900"/>
              <a:t>1 year</a:t>
            </a:r>
            <a:r>
              <a:rPr lang="en" sz="1900"/>
              <a:t> of entire LUMI-G)</a:t>
            </a:r>
            <a:endParaRPr sz="1900"/>
          </a:p>
        </p:txBody>
      </p:sp>
      <p:sp>
        <p:nvSpPr>
          <p:cNvPr id="536" name="Google Shape;536;p45"/>
          <p:cNvSpPr txBox="1"/>
          <p:nvPr>
            <p:ph idx="1" type="body"/>
          </p:nvPr>
        </p:nvSpPr>
        <p:spPr>
          <a:xfrm>
            <a:off x="-1113800" y="5109275"/>
            <a:ext cx="10257000" cy="3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750"/>
              </a:spcBef>
              <a:spcAft>
                <a:spcPts val="0"/>
              </a:spcAft>
              <a:buNone/>
            </a:pPr>
            <a:r>
              <a:rPr lang="en" sz="800"/>
              <a:t>Image from: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https://developer.nvidia.com/blog/using-deepspeed-and-megatron-to-train-megatron-turing-nlg-530b-the-worlds-largest-and-most-powerful-generative-language-model/</a:t>
            </a:r>
            <a:r>
              <a:rPr lang="en" sz="800"/>
              <a:t>  </a:t>
            </a:r>
            <a:endParaRPr sz="800"/>
          </a:p>
        </p:txBody>
      </p:sp>
      <p:sp>
        <p:nvSpPr>
          <p:cNvPr id="537" name="Google Shape;537;p45"/>
          <p:cNvSpPr txBox="1"/>
          <p:nvPr/>
        </p:nvSpPr>
        <p:spPr>
          <a:xfrm>
            <a:off x="6753325" y="700575"/>
            <a:ext cx="187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Wu Dao 2.0 (1.75T)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8" name="Google Shape;538;p45"/>
          <p:cNvCxnSpPr/>
          <p:nvPr/>
        </p:nvCxnSpPr>
        <p:spPr>
          <a:xfrm rot="10800000">
            <a:off x="7700250" y="972250"/>
            <a:ext cx="204600" cy="23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39" name="Google Shape;539;p45"/>
          <p:cNvCxnSpPr/>
          <p:nvPr/>
        </p:nvCxnSpPr>
        <p:spPr>
          <a:xfrm>
            <a:off x="8767950" y="1896675"/>
            <a:ext cx="34200" cy="25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40" name="Google Shape;540;p45"/>
          <p:cNvSpPr txBox="1"/>
          <p:nvPr/>
        </p:nvSpPr>
        <p:spPr>
          <a:xfrm>
            <a:off x="8380025" y="2023350"/>
            <a:ext cx="75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Galactica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(120B)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1" name="Google Shape;541;p45"/>
          <p:cNvCxnSpPr/>
          <p:nvPr/>
        </p:nvCxnSpPr>
        <p:spPr>
          <a:xfrm>
            <a:off x="8631625" y="2611700"/>
            <a:ext cx="34200" cy="25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42" name="Google Shape;542;p45"/>
          <p:cNvSpPr txBox="1"/>
          <p:nvPr/>
        </p:nvSpPr>
        <p:spPr>
          <a:xfrm>
            <a:off x="8224575" y="2785350"/>
            <a:ext cx="83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T0 (11B)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3" name="Google Shape;543;p45"/>
          <p:cNvCxnSpPr/>
          <p:nvPr/>
        </p:nvCxnSpPr>
        <p:spPr>
          <a:xfrm flipH="1">
            <a:off x="8217150" y="1881869"/>
            <a:ext cx="93600" cy="23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44" name="Google Shape;544;p45"/>
          <p:cNvSpPr txBox="1"/>
          <p:nvPr/>
        </p:nvSpPr>
        <p:spPr>
          <a:xfrm>
            <a:off x="7442047" y="2001141"/>
            <a:ext cx="114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LaMDA (137B)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Transformer-based models</a:t>
            </a:r>
            <a:r>
              <a:rPr lang="en"/>
              <a:t> </a:t>
            </a:r>
            <a:endParaRPr/>
          </a:p>
        </p:txBody>
      </p:sp>
      <p:sp>
        <p:nvSpPr>
          <p:cNvPr id="550" name="Google Shape;550;p46"/>
          <p:cNvSpPr txBox="1"/>
          <p:nvPr>
            <p:ph idx="1" type="body"/>
          </p:nvPr>
        </p:nvSpPr>
        <p:spPr>
          <a:xfrm>
            <a:off x="428625" y="1306600"/>
            <a:ext cx="7896000" cy="4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Trained with massive text corpora (self-supervised learning) 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many versions and variants available as pre-trained models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BERT-like: generic NLP tasks (classification, QA),  create embeddings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GPT-like: GenAI, prompt engineering, RAG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Full transformer: machine translation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Download and use a pre-trained model as is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Fine-tune </a:t>
            </a:r>
            <a:r>
              <a:rPr lang="en" sz="2000"/>
              <a:t>with own data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Train from scratch with (lots of) </a:t>
            </a:r>
            <a:r>
              <a:rPr lang="en" sz="2000"/>
              <a:t>own</a:t>
            </a:r>
            <a:r>
              <a:rPr lang="en" sz="2000"/>
              <a:t> data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Prompting</a:t>
            </a:r>
            <a:endParaRPr/>
          </a:p>
        </p:txBody>
      </p:sp>
      <p:sp>
        <p:nvSpPr>
          <p:cNvPr id="556" name="Google Shape;556;p47"/>
          <p:cNvSpPr txBox="1"/>
          <p:nvPr>
            <p:ph idx="1" type="body"/>
          </p:nvPr>
        </p:nvSpPr>
        <p:spPr>
          <a:xfrm>
            <a:off x="311700" y="1280525"/>
            <a:ext cx="3788400" cy="22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GPT-like models can be adapted to a specific task by providing a task description (and a few examples) </a:t>
            </a:r>
            <a:r>
              <a:rPr b="1" lang="en"/>
              <a:t>as natural language</a:t>
            </a:r>
            <a:endParaRPr b="1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No further training needed! </a:t>
            </a:r>
            <a:endParaRPr/>
          </a:p>
        </p:txBody>
      </p:sp>
      <p:sp>
        <p:nvSpPr>
          <p:cNvPr id="557" name="Google Shape;557;p47"/>
          <p:cNvSpPr/>
          <p:nvPr/>
        </p:nvSpPr>
        <p:spPr>
          <a:xfrm>
            <a:off x="4353500" y="920950"/>
            <a:ext cx="3102600" cy="42768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GPT-N</a:t>
            </a:r>
            <a:endParaRPr sz="3600"/>
          </a:p>
        </p:txBody>
      </p:sp>
      <p:cxnSp>
        <p:nvCxnSpPr>
          <p:cNvPr id="558" name="Google Shape;558;p47"/>
          <p:cNvCxnSpPr/>
          <p:nvPr/>
        </p:nvCxnSpPr>
        <p:spPr>
          <a:xfrm>
            <a:off x="5891625" y="5185125"/>
            <a:ext cx="0" cy="30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59" name="Google Shape;559;p47"/>
          <p:cNvCxnSpPr>
            <a:endCxn id="557" idx="0"/>
          </p:cNvCxnSpPr>
          <p:nvPr/>
        </p:nvCxnSpPr>
        <p:spPr>
          <a:xfrm>
            <a:off x="5904800" y="630850"/>
            <a:ext cx="0" cy="29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60" name="Google Shape;560;p47"/>
          <p:cNvSpPr txBox="1"/>
          <p:nvPr/>
        </p:nvSpPr>
        <p:spPr>
          <a:xfrm>
            <a:off x="4023450" y="5348650"/>
            <a:ext cx="47814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rbel"/>
                <a:ea typeface="Corbel"/>
                <a:cs typeface="Corbel"/>
                <a:sym typeface="Corbel"/>
              </a:rPr>
              <a:t>my task description + few examples + my input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1" name="Google Shape;561;p47"/>
          <p:cNvSpPr txBox="1"/>
          <p:nvPr/>
        </p:nvSpPr>
        <p:spPr>
          <a:xfrm>
            <a:off x="5381950" y="192775"/>
            <a:ext cx="14634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rbel"/>
                <a:ea typeface="Corbel"/>
                <a:cs typeface="Corbel"/>
                <a:sym typeface="Corbel"/>
              </a:rPr>
              <a:t>my output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2" name="Google Shape;562;p47"/>
          <p:cNvSpPr/>
          <p:nvPr/>
        </p:nvSpPr>
        <p:spPr>
          <a:xfrm>
            <a:off x="7784000" y="932050"/>
            <a:ext cx="1048200" cy="821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my test data</a:t>
            </a:r>
            <a:endParaRPr sz="1800"/>
          </a:p>
        </p:txBody>
      </p:sp>
      <p:pic>
        <p:nvPicPr>
          <p:cNvPr id="563" name="Google Shape;5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25" y="3536819"/>
            <a:ext cx="4310624" cy="180670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7"/>
          <p:cNvSpPr txBox="1"/>
          <p:nvPr>
            <p:ph idx="1" type="body"/>
          </p:nvPr>
        </p:nvSpPr>
        <p:spPr>
          <a:xfrm>
            <a:off x="387900" y="5392025"/>
            <a:ext cx="3030600" cy="44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/>
              <a:t>Image from: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https://arxiv.org/abs/2005.14165</a:t>
            </a:r>
            <a:r>
              <a:rPr lang="en" sz="1000"/>
              <a:t>  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 augmented generation (RAG)</a:t>
            </a:r>
            <a:endParaRPr/>
          </a:p>
        </p:txBody>
      </p:sp>
      <p:pic>
        <p:nvPicPr>
          <p:cNvPr id="570" name="Google Shape;5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75" y="1290900"/>
            <a:ext cx="8303675" cy="36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</a:t>
            </a:r>
            <a:endParaRPr/>
          </a:p>
        </p:txBody>
      </p:sp>
      <p:sp>
        <p:nvSpPr>
          <p:cNvPr id="576" name="Google Shape;576;p49"/>
          <p:cNvSpPr txBox="1"/>
          <p:nvPr>
            <p:ph idx="1" type="body"/>
          </p:nvPr>
        </p:nvSpPr>
        <p:spPr>
          <a:xfrm>
            <a:off x="311700" y="1280525"/>
            <a:ext cx="3788400" cy="379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Pre-trained general model can be fine-tuned to a specific task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Some amount of further training with task-specific data is needed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577" name="Google Shape;577;p49"/>
          <p:cNvPicPr preferRelativeResize="0"/>
          <p:nvPr/>
        </p:nvPicPr>
        <p:blipFill rotWithShape="1">
          <a:blip r:embed="rId3">
            <a:alphaModFix/>
          </a:blip>
          <a:srcRect b="0" l="36137" r="37069" t="5811"/>
          <a:stretch/>
        </p:blipFill>
        <p:spPr>
          <a:xfrm>
            <a:off x="4516470" y="1848226"/>
            <a:ext cx="2250227" cy="30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9"/>
          <p:cNvSpPr/>
          <p:nvPr/>
        </p:nvSpPr>
        <p:spPr>
          <a:xfrm>
            <a:off x="4353500" y="920950"/>
            <a:ext cx="3102600" cy="427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9" name="Google Shape;579;p49"/>
          <p:cNvCxnSpPr/>
          <p:nvPr/>
        </p:nvCxnSpPr>
        <p:spPr>
          <a:xfrm>
            <a:off x="5891625" y="5185125"/>
            <a:ext cx="0" cy="30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80" name="Google Shape;580;p49"/>
          <p:cNvCxnSpPr>
            <a:endCxn id="578" idx="0"/>
          </p:cNvCxnSpPr>
          <p:nvPr/>
        </p:nvCxnSpPr>
        <p:spPr>
          <a:xfrm>
            <a:off x="5904800" y="630850"/>
            <a:ext cx="0" cy="29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81" name="Google Shape;581;p49"/>
          <p:cNvSpPr txBox="1"/>
          <p:nvPr/>
        </p:nvSpPr>
        <p:spPr>
          <a:xfrm>
            <a:off x="4630025" y="932050"/>
            <a:ext cx="2548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rbel"/>
                <a:ea typeface="Corbel"/>
                <a:cs typeface="Corbel"/>
                <a:sym typeface="Corbel"/>
              </a:rPr>
              <a:t>my ML application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82" name="Google Shape;582;p49"/>
          <p:cNvSpPr txBox="1"/>
          <p:nvPr/>
        </p:nvSpPr>
        <p:spPr>
          <a:xfrm>
            <a:off x="5408191" y="5348639"/>
            <a:ext cx="14634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rbel"/>
                <a:ea typeface="Corbel"/>
                <a:cs typeface="Corbel"/>
                <a:sym typeface="Corbel"/>
              </a:rPr>
              <a:t>my input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83" name="Google Shape;583;p49"/>
          <p:cNvSpPr txBox="1"/>
          <p:nvPr/>
        </p:nvSpPr>
        <p:spPr>
          <a:xfrm>
            <a:off x="5381950" y="192775"/>
            <a:ext cx="14634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rbel"/>
                <a:ea typeface="Corbel"/>
                <a:cs typeface="Corbel"/>
                <a:sym typeface="Corbel"/>
              </a:rPr>
              <a:t>my output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84" name="Google Shape;584;p49"/>
          <p:cNvSpPr/>
          <p:nvPr/>
        </p:nvSpPr>
        <p:spPr>
          <a:xfrm>
            <a:off x="7707800" y="2428800"/>
            <a:ext cx="1236300" cy="17916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my training data</a:t>
            </a:r>
            <a:endParaRPr sz="1800"/>
          </a:p>
        </p:txBody>
      </p:sp>
      <p:sp>
        <p:nvSpPr>
          <p:cNvPr id="585" name="Google Shape;585;p49"/>
          <p:cNvSpPr/>
          <p:nvPr/>
        </p:nvSpPr>
        <p:spPr>
          <a:xfrm>
            <a:off x="7784000" y="932050"/>
            <a:ext cx="1048200" cy="821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my test data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0"/>
          <p:cNvSpPr txBox="1"/>
          <p:nvPr>
            <p:ph idx="1" type="body"/>
          </p:nvPr>
        </p:nvSpPr>
        <p:spPr>
          <a:xfrm>
            <a:off x="628650" y="5331354"/>
            <a:ext cx="7886700" cy="4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/>
              <a:t>Animation from: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https://ai.googleblog.com/2020/12/transformers-for-image-recognition-at.html</a:t>
            </a:r>
            <a:r>
              <a:rPr lang="en" sz="1400"/>
              <a:t> </a:t>
            </a:r>
            <a:endParaRPr sz="1400"/>
          </a:p>
        </p:txBody>
      </p:sp>
      <p:pic>
        <p:nvPicPr>
          <p:cNvPr id="591" name="Google Shape;5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925" y="892700"/>
            <a:ext cx="6541624" cy="44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0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Transformer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data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825" y="1679628"/>
            <a:ext cx="3588775" cy="37539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8"/>
          <p:cNvSpPr txBox="1"/>
          <p:nvPr/>
        </p:nvSpPr>
        <p:spPr>
          <a:xfrm>
            <a:off x="4184125" y="5351325"/>
            <a:ext cx="4769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800"/>
              <a:t>y Der Lange 11/6/2005,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http://commons.wikimedia.org/w/index.php?title=File:Spike-waves.png</a:t>
            </a:r>
            <a:endParaRPr sz="8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87972"/>
            <a:ext cx="5098024" cy="3058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358850"/>
            <a:ext cx="5788800" cy="221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sequence of words (or characters)</a:t>
            </a:r>
            <a:endParaRPr sz="2400"/>
          </a:p>
          <a:p>
            <a:pPr indent="-215900" lvl="2" marL="8572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from a vocabulary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main representations:</a:t>
            </a:r>
            <a:endParaRPr sz="2400"/>
          </a:p>
          <a:p>
            <a:pPr indent="-215900" lvl="2" marL="8572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one-hot or sparse encoding</a:t>
            </a:r>
            <a:endParaRPr sz="2200"/>
          </a:p>
          <a:p>
            <a:pPr indent="-215900" lvl="2" marL="8572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word embeddings</a:t>
            </a:r>
            <a:endParaRPr sz="2400"/>
          </a:p>
        </p:txBody>
      </p:sp>
      <p:sp>
        <p:nvSpPr>
          <p:cNvPr id="116" name="Google Shape;116;p19"/>
          <p:cNvSpPr/>
          <p:nvPr/>
        </p:nvSpPr>
        <p:spPr>
          <a:xfrm>
            <a:off x="679325" y="4029556"/>
            <a:ext cx="8733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raw text</a:t>
            </a:r>
            <a:endParaRPr sz="1800"/>
          </a:p>
        </p:txBody>
      </p:sp>
      <p:sp>
        <p:nvSpPr>
          <p:cNvPr id="117" name="Google Shape;117;p19"/>
          <p:cNvSpPr/>
          <p:nvPr/>
        </p:nvSpPr>
        <p:spPr>
          <a:xfrm>
            <a:off x="2394175" y="4029556"/>
            <a:ext cx="10800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cleaned text</a:t>
            </a:r>
            <a:endParaRPr sz="1800"/>
          </a:p>
        </p:txBody>
      </p:sp>
      <p:sp>
        <p:nvSpPr>
          <p:cNvPr id="118" name="Google Shape;118;p19"/>
          <p:cNvSpPr/>
          <p:nvPr/>
        </p:nvSpPr>
        <p:spPr>
          <a:xfrm>
            <a:off x="4315725" y="4029556"/>
            <a:ext cx="9858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tokens</a:t>
            </a:r>
            <a:endParaRPr sz="1800"/>
          </a:p>
        </p:txBody>
      </p:sp>
      <p:sp>
        <p:nvSpPr>
          <p:cNvPr id="119" name="Google Shape;119;p19"/>
          <p:cNvSpPr/>
          <p:nvPr/>
        </p:nvSpPr>
        <p:spPr>
          <a:xfrm>
            <a:off x="6532425" y="3530389"/>
            <a:ext cx="12411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sparse</a:t>
            </a:r>
            <a:r>
              <a:rPr lang="en" sz="1800"/>
              <a:t> encoding</a:t>
            </a:r>
            <a:endParaRPr sz="1800"/>
          </a:p>
        </p:txBody>
      </p:sp>
      <p:cxnSp>
        <p:nvCxnSpPr>
          <p:cNvPr id="120" name="Google Shape;120;p19"/>
          <p:cNvCxnSpPr>
            <a:stCxn id="116" idx="3"/>
            <a:endCxn id="117" idx="1"/>
          </p:cNvCxnSpPr>
          <p:nvPr/>
        </p:nvCxnSpPr>
        <p:spPr>
          <a:xfrm>
            <a:off x="1552625" y="4433956"/>
            <a:ext cx="841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9"/>
          <p:cNvCxnSpPr>
            <a:stCxn id="117" idx="3"/>
            <a:endCxn id="118" idx="1"/>
          </p:cNvCxnSpPr>
          <p:nvPr/>
        </p:nvCxnSpPr>
        <p:spPr>
          <a:xfrm>
            <a:off x="3474175" y="4433956"/>
            <a:ext cx="841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9"/>
          <p:cNvCxnSpPr>
            <a:stCxn id="118" idx="3"/>
            <a:endCxn id="119" idx="1"/>
          </p:cNvCxnSpPr>
          <p:nvPr/>
        </p:nvCxnSpPr>
        <p:spPr>
          <a:xfrm flipH="1" rot="10800000">
            <a:off x="5301525" y="3934756"/>
            <a:ext cx="1230900" cy="499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9"/>
          <p:cNvCxnSpPr>
            <a:stCxn id="118" idx="3"/>
            <a:endCxn id="124" idx="1"/>
          </p:cNvCxnSpPr>
          <p:nvPr/>
        </p:nvCxnSpPr>
        <p:spPr>
          <a:xfrm>
            <a:off x="5301525" y="4433956"/>
            <a:ext cx="1230900" cy="489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9"/>
          <p:cNvSpPr txBox="1"/>
          <p:nvPr/>
        </p:nvSpPr>
        <p:spPr>
          <a:xfrm>
            <a:off x="1163075" y="3573156"/>
            <a:ext cx="1620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preprocessing</a:t>
            </a:r>
            <a:endParaRPr sz="1800"/>
          </a:p>
        </p:txBody>
      </p:sp>
      <p:sp>
        <p:nvSpPr>
          <p:cNvPr id="126" name="Google Shape;126;p19"/>
          <p:cNvSpPr txBox="1"/>
          <p:nvPr/>
        </p:nvSpPr>
        <p:spPr>
          <a:xfrm>
            <a:off x="3032550" y="3573156"/>
            <a:ext cx="1620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tokenization</a:t>
            </a:r>
            <a:endParaRPr sz="1800"/>
          </a:p>
        </p:txBody>
      </p:sp>
      <p:sp>
        <p:nvSpPr>
          <p:cNvPr id="127" name="Google Shape;127;p19"/>
          <p:cNvSpPr txBox="1"/>
          <p:nvPr/>
        </p:nvSpPr>
        <p:spPr>
          <a:xfrm>
            <a:off x="5030475" y="3573156"/>
            <a:ext cx="1620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vectorization</a:t>
            </a:r>
            <a:endParaRPr sz="1800"/>
          </a:p>
        </p:txBody>
      </p:sp>
      <p:sp>
        <p:nvSpPr>
          <p:cNvPr id="124" name="Google Shape;124;p19"/>
          <p:cNvSpPr/>
          <p:nvPr/>
        </p:nvSpPr>
        <p:spPr>
          <a:xfrm>
            <a:off x="6532425" y="4518556"/>
            <a:ext cx="1476900" cy="8088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word embedding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2362525" y="4868556"/>
            <a:ext cx="1143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cat is in the moon.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3908925" y="4838350"/>
            <a:ext cx="1922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[“the”, “cat”, “is”, “in”, “the”, “moon”]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908925" y="5309102"/>
            <a:ext cx="17994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[ 3, 78, 16, 9, 3, 458 ]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One-hot encoding and bag-of-words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1277000"/>
            <a:ext cx="5821800" cy="28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dimensionality equals the number of distinct tokens in dictionary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1000’s or 10000’s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tokens are independent of each other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bag-of-words loses the ordering of tokens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lots of important applications: IR etc.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n-grams</a:t>
            </a:r>
            <a:endParaRPr sz="2200"/>
          </a:p>
        </p:txBody>
      </p:sp>
      <p:sp>
        <p:nvSpPr>
          <p:cNvPr id="137" name="Google Shape;137;p20"/>
          <p:cNvSpPr/>
          <p:nvPr/>
        </p:nvSpPr>
        <p:spPr>
          <a:xfrm>
            <a:off x="2394175" y="4029556"/>
            <a:ext cx="10800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cleaned text</a:t>
            </a:r>
            <a:endParaRPr sz="1800"/>
          </a:p>
        </p:txBody>
      </p:sp>
      <p:sp>
        <p:nvSpPr>
          <p:cNvPr id="138" name="Google Shape;138;p20"/>
          <p:cNvSpPr/>
          <p:nvPr/>
        </p:nvSpPr>
        <p:spPr>
          <a:xfrm>
            <a:off x="4315725" y="4029556"/>
            <a:ext cx="9858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tokens</a:t>
            </a:r>
            <a:endParaRPr sz="1800"/>
          </a:p>
        </p:txBody>
      </p:sp>
      <p:sp>
        <p:nvSpPr>
          <p:cNvPr id="139" name="Google Shape;139;p20"/>
          <p:cNvSpPr/>
          <p:nvPr/>
        </p:nvSpPr>
        <p:spPr>
          <a:xfrm>
            <a:off x="6560900" y="3022639"/>
            <a:ext cx="12411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one-hot encoding</a:t>
            </a:r>
            <a:endParaRPr sz="1800"/>
          </a:p>
        </p:txBody>
      </p:sp>
      <p:sp>
        <p:nvSpPr>
          <p:cNvPr id="140" name="Google Shape;140;p20"/>
          <p:cNvSpPr/>
          <p:nvPr/>
        </p:nvSpPr>
        <p:spPr>
          <a:xfrm>
            <a:off x="6560900" y="1501597"/>
            <a:ext cx="12411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dictionary</a:t>
            </a:r>
            <a:endParaRPr sz="1800"/>
          </a:p>
        </p:txBody>
      </p:sp>
      <p:cxnSp>
        <p:nvCxnSpPr>
          <p:cNvPr id="141" name="Google Shape;141;p20"/>
          <p:cNvCxnSpPr>
            <a:stCxn id="137" idx="3"/>
            <a:endCxn id="138" idx="1"/>
          </p:cNvCxnSpPr>
          <p:nvPr/>
        </p:nvCxnSpPr>
        <p:spPr>
          <a:xfrm>
            <a:off x="3474175" y="4433956"/>
            <a:ext cx="841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0"/>
          <p:cNvCxnSpPr>
            <a:stCxn id="138" idx="3"/>
            <a:endCxn id="139" idx="1"/>
          </p:cNvCxnSpPr>
          <p:nvPr/>
        </p:nvCxnSpPr>
        <p:spPr>
          <a:xfrm flipH="1" rot="10800000">
            <a:off x="5301525" y="3427156"/>
            <a:ext cx="1259400" cy="1006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0"/>
          <p:cNvCxnSpPr>
            <a:stCxn id="140" idx="2"/>
            <a:endCxn id="139" idx="0"/>
          </p:cNvCxnSpPr>
          <p:nvPr/>
        </p:nvCxnSpPr>
        <p:spPr>
          <a:xfrm>
            <a:off x="7181450" y="2310397"/>
            <a:ext cx="0" cy="712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0"/>
          <p:cNvSpPr txBox="1"/>
          <p:nvPr/>
        </p:nvSpPr>
        <p:spPr>
          <a:xfrm>
            <a:off x="2362525" y="4868556"/>
            <a:ext cx="1143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cat is in the moon.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3908925" y="4868556"/>
            <a:ext cx="1799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[“t</a:t>
            </a:r>
            <a:r>
              <a:rPr lang="en"/>
              <a:t>he”, “cat”, “is”, “in”, “the”, “moon”]</a:t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7802000" y="1501599"/>
            <a:ext cx="1341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{“a”: 1, “aardvark”: 2, “aardwolf”: 3, …}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6620938" y="3919889"/>
            <a:ext cx="116400" cy="1584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6821863" y="3919889"/>
            <a:ext cx="116400" cy="1584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7022788" y="3919889"/>
            <a:ext cx="116400" cy="1584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7223713" y="3919889"/>
            <a:ext cx="116400" cy="1584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7424638" y="3919889"/>
            <a:ext cx="116400" cy="1584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7625563" y="3919889"/>
            <a:ext cx="116400" cy="1584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8127875" y="3022639"/>
            <a:ext cx="899700" cy="808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bag of words</a:t>
            </a:r>
            <a:endParaRPr sz="1800"/>
          </a:p>
        </p:txBody>
      </p:sp>
      <p:sp>
        <p:nvSpPr>
          <p:cNvPr id="154" name="Google Shape;154;p20"/>
          <p:cNvSpPr/>
          <p:nvPr/>
        </p:nvSpPr>
        <p:spPr>
          <a:xfrm>
            <a:off x="6620938" y="5238528"/>
            <a:ext cx="116400" cy="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821863" y="4029556"/>
            <a:ext cx="116400" cy="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0"/>
          <p:cNvCxnSpPr>
            <a:stCxn id="139" idx="3"/>
            <a:endCxn id="153" idx="1"/>
          </p:cNvCxnSpPr>
          <p:nvPr/>
        </p:nvCxnSpPr>
        <p:spPr>
          <a:xfrm>
            <a:off x="7802000" y="3427039"/>
            <a:ext cx="3258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0"/>
          <p:cNvSpPr/>
          <p:nvPr/>
        </p:nvSpPr>
        <p:spPr>
          <a:xfrm>
            <a:off x="7022788" y="4159556"/>
            <a:ext cx="116400" cy="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7223713" y="4116556"/>
            <a:ext cx="116400" cy="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7424638" y="5238528"/>
            <a:ext cx="116400" cy="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7625563" y="4795222"/>
            <a:ext cx="116400" cy="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8519513" y="3919889"/>
            <a:ext cx="116400" cy="1584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8519513" y="4795222"/>
            <a:ext cx="116400" cy="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8519513" y="5238528"/>
            <a:ext cx="116400" cy="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8519513" y="4159556"/>
            <a:ext cx="116400" cy="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8519513" y="4116556"/>
            <a:ext cx="116400" cy="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8519513" y="4029556"/>
            <a:ext cx="116400" cy="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311700" y="325139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embeddings*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311700" y="1206689"/>
            <a:ext cx="8410200" cy="427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dense vector representations</a:t>
            </a:r>
            <a:endParaRPr sz="2400"/>
          </a:p>
          <a:p>
            <a:pPr indent="-368300" lvl="1" marL="914400" rtl="0" algn="l">
              <a:spcBef>
                <a:spcPts val="375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dimensionality typically much lower than size of vocabulary</a:t>
            </a:r>
            <a:endParaRPr sz="2200"/>
          </a:p>
          <a:p>
            <a:pPr indent="-368300" lvl="1" marL="914400" rtl="0" algn="l">
              <a:spcBef>
                <a:spcPts val="375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can be</a:t>
            </a:r>
            <a:r>
              <a:rPr b="1" lang="en" sz="2200"/>
              <a:t> learned</a:t>
            </a:r>
            <a:r>
              <a:rPr lang="en" sz="2200"/>
              <a:t> based on </a:t>
            </a:r>
            <a:r>
              <a:rPr b="1" lang="en" sz="2200"/>
              <a:t>context of words</a:t>
            </a:r>
            <a:r>
              <a:rPr lang="en" sz="2200"/>
              <a:t>	</a:t>
            </a:r>
            <a:endParaRPr sz="2200"/>
          </a:p>
          <a:p>
            <a:pPr indent="-212725" lvl="3" marL="1200150" rtl="0" algn="l">
              <a:spcBef>
                <a:spcPts val="375"/>
              </a:spcBef>
              <a:spcAft>
                <a:spcPts val="0"/>
              </a:spcAft>
              <a:buSzPts val="2000"/>
              <a:buChar char="•"/>
            </a:pPr>
            <a:r>
              <a:rPr i="1" lang="en" sz="2000"/>
              <a:t>“a word is characterized by the company it keeps”</a:t>
            </a:r>
            <a:r>
              <a:rPr lang="en" sz="2000"/>
              <a:t> (Firth)</a:t>
            </a:r>
            <a:endParaRPr b="1" sz="2000"/>
          </a:p>
          <a:p>
            <a:pPr indent="-225425" lvl="3" marL="12001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" sz="2000"/>
              <a:t>pre-trained embeddings</a:t>
            </a:r>
            <a:r>
              <a:rPr lang="en" sz="2000"/>
              <a:t> (word2vec, GLoVe, fastText, …) exist</a:t>
            </a:r>
            <a:endParaRPr sz="2000"/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or (/and) </a:t>
            </a:r>
            <a:r>
              <a:rPr b="1" lang="en" sz="2200"/>
              <a:t>from training data</a:t>
            </a:r>
            <a:r>
              <a:rPr lang="en" sz="2200"/>
              <a:t> as part of the neural network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semantics</a:t>
            </a:r>
            <a:endParaRPr sz="2400"/>
          </a:p>
          <a:p>
            <a:pPr indent="-368300" lvl="1" marL="914400" rtl="0" algn="l">
              <a:spcBef>
                <a:spcPts val="375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similar words have similar vectors</a:t>
            </a:r>
            <a:endParaRPr sz="2200"/>
          </a:p>
          <a:p>
            <a:pPr indent="-368300" lvl="1" marL="914400" rtl="0" algn="l">
              <a:spcBef>
                <a:spcPts val="375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directions in the vector space map to semantic relationships</a:t>
            </a:r>
            <a:endParaRPr sz="2400"/>
          </a:p>
        </p:txBody>
      </p:sp>
      <p:sp>
        <p:nvSpPr>
          <p:cNvPr id="173" name="Google Shape;173;p21"/>
          <p:cNvSpPr txBox="1"/>
          <p:nvPr/>
        </p:nvSpPr>
        <p:spPr>
          <a:xfrm>
            <a:off x="649525" y="5373350"/>
            <a:ext cx="80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orbel"/>
                <a:ea typeface="Corbel"/>
                <a:cs typeface="Corbel"/>
                <a:sym typeface="Corbel"/>
              </a:rPr>
              <a:t>*) a numerical representation (usually a vector) of a non-numeric entity (e.g. word, sentence, document, image)</a:t>
            </a:r>
            <a:endParaRPr i="1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825" y="711656"/>
            <a:ext cx="5736998" cy="501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4">
            <a:alphaModFix/>
          </a:blip>
          <a:srcRect b="0" l="0" r="50102" t="0"/>
          <a:stretch/>
        </p:blipFill>
        <p:spPr>
          <a:xfrm>
            <a:off x="704050" y="1316833"/>
            <a:ext cx="2155100" cy="212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4">
            <a:alphaModFix/>
          </a:blip>
          <a:srcRect b="0" l="46958" r="0" t="0"/>
          <a:stretch/>
        </p:blipFill>
        <p:spPr>
          <a:xfrm>
            <a:off x="515550" y="3375278"/>
            <a:ext cx="2290875" cy="212641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338725" y="5446972"/>
            <a:ext cx="3620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Images from: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https://www.tensorflow.org/tutorials/word2vec</a:t>
            </a:r>
            <a:r>
              <a:rPr lang="en" sz="800"/>
              <a:t> </a:t>
            </a:r>
            <a:endParaRPr sz="800"/>
          </a:p>
        </p:txBody>
      </p:sp>
      <p:sp>
        <p:nvSpPr>
          <p:cNvPr id="182" name="Google Shape;182;p22"/>
          <p:cNvSpPr txBox="1"/>
          <p:nvPr/>
        </p:nvSpPr>
        <p:spPr>
          <a:xfrm>
            <a:off x="5397375" y="5446972"/>
            <a:ext cx="28848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http://wiki.fast.ai/index.php/Lesson_5_Notes</a:t>
            </a:r>
            <a:r>
              <a:rPr lang="en" sz="800"/>
              <a:t> </a:t>
            </a:r>
            <a:endParaRPr sz="800"/>
          </a:p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311700" y="325139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311700" y="71139"/>
            <a:ext cx="8520600" cy="6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Standalone word embedding algorithms</a:t>
            </a:r>
            <a:endParaRPr/>
          </a:p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311700" y="853700"/>
            <a:ext cx="8520600" cy="48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self-supervised learning, no annotation needed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popular </a:t>
            </a:r>
            <a:r>
              <a:rPr b="1" lang="en" sz="2400"/>
              <a:t>context-free</a:t>
            </a:r>
            <a:r>
              <a:rPr lang="en" sz="2400"/>
              <a:t> algorithms: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word2vec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GLoVe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fastText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contextual</a:t>
            </a:r>
            <a:r>
              <a:rPr lang="en" sz="2400"/>
              <a:t> algorithms: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ELMo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BERT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to learn a task-based embedding or to use a pre-trained one?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pre-trained embeddings encode general semantic relationships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need to handle OOV (out-of-vocabulary) words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task-based may sometimes be better if enough data</a:t>
            </a:r>
            <a:endParaRPr sz="2200"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